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3"/>
  </p:notesMasterIdLst>
  <p:handoutMasterIdLst>
    <p:handoutMasterId r:id="rId54"/>
  </p:handoutMasterIdLst>
  <p:sldIdLst>
    <p:sldId id="256" r:id="rId3"/>
    <p:sldId id="334" r:id="rId4"/>
    <p:sldId id="280" r:id="rId5"/>
    <p:sldId id="328" r:id="rId6"/>
    <p:sldId id="302" r:id="rId7"/>
    <p:sldId id="262" r:id="rId8"/>
    <p:sldId id="301" r:id="rId9"/>
    <p:sldId id="319" r:id="rId10"/>
    <p:sldId id="264" r:id="rId11"/>
    <p:sldId id="278" r:id="rId12"/>
    <p:sldId id="325" r:id="rId13"/>
    <p:sldId id="304" r:id="rId14"/>
    <p:sldId id="268" r:id="rId15"/>
    <p:sldId id="323" r:id="rId16"/>
    <p:sldId id="335" r:id="rId17"/>
    <p:sldId id="320" r:id="rId18"/>
    <p:sldId id="329" r:id="rId19"/>
    <p:sldId id="327" r:id="rId20"/>
    <p:sldId id="330" r:id="rId21"/>
    <p:sldId id="324" r:id="rId22"/>
    <p:sldId id="331" r:id="rId23"/>
    <p:sldId id="332" r:id="rId24"/>
    <p:sldId id="299" r:id="rId25"/>
    <p:sldId id="271" r:id="rId26"/>
    <p:sldId id="272" r:id="rId27"/>
    <p:sldId id="333" r:id="rId28"/>
    <p:sldId id="274" r:id="rId29"/>
    <p:sldId id="275" r:id="rId30"/>
    <p:sldId id="279" r:id="rId31"/>
    <p:sldId id="281" r:id="rId32"/>
    <p:sldId id="282" r:id="rId33"/>
    <p:sldId id="283" r:id="rId34"/>
    <p:sldId id="322" r:id="rId35"/>
    <p:sldId id="337" r:id="rId36"/>
    <p:sldId id="336" r:id="rId37"/>
    <p:sldId id="284" r:id="rId38"/>
    <p:sldId id="285" r:id="rId39"/>
    <p:sldId id="286" r:id="rId40"/>
    <p:sldId id="308" r:id="rId41"/>
    <p:sldId id="289" r:id="rId42"/>
    <p:sldId id="311" r:id="rId43"/>
    <p:sldId id="290" r:id="rId44"/>
    <p:sldId id="315" r:id="rId45"/>
    <p:sldId id="318" r:id="rId46"/>
    <p:sldId id="313" r:id="rId47"/>
    <p:sldId id="291" r:id="rId48"/>
    <p:sldId id="294" r:id="rId49"/>
    <p:sldId id="287" r:id="rId50"/>
    <p:sldId id="305" r:id="rId51"/>
    <p:sldId id="296" r:id="rId52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eliński" initials="SZ" lastIdx="2" clrIdx="0"/>
  <p:cmAuthor id="2" name="Wizytator" initials="W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AAC3EA-1955-4F7F-B0DB-B3691312D737}" v="10" dt="2023-04-13T08:47:17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8235" autoAdjust="0"/>
  </p:normalViewPr>
  <p:slideViewPr>
    <p:cSldViewPr snapToGrid="0">
      <p:cViewPr>
        <p:scale>
          <a:sx n="112" d="100"/>
          <a:sy n="112" d="100"/>
        </p:scale>
        <p:origin x="-702" y="-1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1"/>
    </p:cViewPr>
  </p:sorter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Skowrońska" userId="a46c9bee-a601-4317-8784-6caf0122eaec" providerId="ADAL" clId="{6AAAC3EA-1955-4F7F-B0DB-B3691312D737}"/>
    <pc:docChg chg="undo redo custSel delSld modSld">
      <pc:chgData name="Karolina Skowrońska" userId="a46c9bee-a601-4317-8784-6caf0122eaec" providerId="ADAL" clId="{6AAAC3EA-1955-4F7F-B0DB-B3691312D737}" dt="2023-04-13T08:47:17.680" v="584" actId="14100"/>
      <pc:docMkLst>
        <pc:docMk/>
      </pc:docMkLst>
      <pc:sldChg chg="modSp mod">
        <pc:chgData name="Karolina Skowrońska" userId="a46c9bee-a601-4317-8784-6caf0122eaec" providerId="ADAL" clId="{6AAAC3EA-1955-4F7F-B0DB-B3691312D737}" dt="2023-04-11T06:26:52.869" v="261" actId="6549"/>
        <pc:sldMkLst>
          <pc:docMk/>
          <pc:sldMk cId="2111901101" sldId="256"/>
        </pc:sldMkLst>
        <pc:spChg chg="mod">
          <ac:chgData name="Karolina Skowrońska" userId="a46c9bee-a601-4317-8784-6caf0122eaec" providerId="ADAL" clId="{6AAAC3EA-1955-4F7F-B0DB-B3691312D737}" dt="2023-04-11T06:26:52.869" v="261" actId="6549"/>
          <ac:spMkLst>
            <pc:docMk/>
            <pc:sldMk cId="2111901101" sldId="256"/>
            <ac:spMk id="3" creationId="{0E1D5D87-AAA7-453D-813C-92615DB4E2CA}"/>
          </ac:spMkLst>
        </pc:spChg>
      </pc:sldChg>
      <pc:sldChg chg="modSp">
        <pc:chgData name="Karolina Skowrońska" userId="a46c9bee-a601-4317-8784-6caf0122eaec" providerId="ADAL" clId="{6AAAC3EA-1955-4F7F-B0DB-B3691312D737}" dt="2023-04-13T08:47:17.680" v="584" actId="14100"/>
        <pc:sldMkLst>
          <pc:docMk/>
          <pc:sldMk cId="490347490" sldId="264"/>
        </pc:sldMkLst>
        <pc:picChg chg="mod">
          <ac:chgData name="Karolina Skowrońska" userId="a46c9bee-a601-4317-8784-6caf0122eaec" providerId="ADAL" clId="{6AAAC3EA-1955-4F7F-B0DB-B3691312D737}" dt="2023-04-13T08:47:17.680" v="584" actId="14100"/>
          <ac:picMkLst>
            <pc:docMk/>
            <pc:sldMk cId="490347490" sldId="264"/>
            <ac:picMk id="4" creationId="{EE3AC27A-086A-48E6-ADBE-A8CA96C6D2F5}"/>
          </ac:picMkLst>
        </pc:picChg>
      </pc:sldChg>
      <pc:sldChg chg="del">
        <pc:chgData name="Karolina Skowrońska" userId="a46c9bee-a601-4317-8784-6caf0122eaec" providerId="ADAL" clId="{6AAAC3EA-1955-4F7F-B0DB-B3691312D737}" dt="2023-04-03T09:34:20.869" v="16" actId="47"/>
        <pc:sldMkLst>
          <pc:docMk/>
          <pc:sldMk cId="1250201754" sldId="270"/>
        </pc:sldMkLst>
      </pc:sldChg>
      <pc:sldChg chg="modSp mod">
        <pc:chgData name="Karolina Skowrońska" userId="a46c9bee-a601-4317-8784-6caf0122eaec" providerId="ADAL" clId="{6AAAC3EA-1955-4F7F-B0DB-B3691312D737}" dt="2023-04-11T06:08:25.040" v="252" actId="20577"/>
        <pc:sldMkLst>
          <pc:docMk/>
          <pc:sldMk cId="636841656" sldId="271"/>
        </pc:sldMkLst>
        <pc:spChg chg="mod">
          <ac:chgData name="Karolina Skowrońska" userId="a46c9bee-a601-4317-8784-6caf0122eaec" providerId="ADAL" clId="{6AAAC3EA-1955-4F7F-B0DB-B3691312D737}" dt="2023-04-11T06:08:25.040" v="252" actId="20577"/>
          <ac:spMkLst>
            <pc:docMk/>
            <pc:sldMk cId="636841656" sldId="271"/>
            <ac:spMk id="3" creationId="{F3D0B0E2-F7EE-4CC0-946B-37CF5A74B984}"/>
          </ac:spMkLst>
        </pc:spChg>
      </pc:sldChg>
      <pc:sldChg chg="modSp mod">
        <pc:chgData name="Karolina Skowrońska" userId="a46c9bee-a601-4317-8784-6caf0122eaec" providerId="ADAL" clId="{6AAAC3EA-1955-4F7F-B0DB-B3691312D737}" dt="2023-04-03T09:35:30.203" v="84" actId="207"/>
        <pc:sldMkLst>
          <pc:docMk/>
          <pc:sldMk cId="790482551" sldId="272"/>
        </pc:sldMkLst>
        <pc:spChg chg="mod">
          <ac:chgData name="Karolina Skowrońska" userId="a46c9bee-a601-4317-8784-6caf0122eaec" providerId="ADAL" clId="{6AAAC3EA-1955-4F7F-B0DB-B3691312D737}" dt="2023-04-03T09:35:30.203" v="84" actId="207"/>
          <ac:spMkLst>
            <pc:docMk/>
            <pc:sldMk cId="790482551" sldId="272"/>
            <ac:spMk id="7" creationId="{92ABB23B-326B-40F9-907C-2538853D3723}"/>
          </ac:spMkLst>
        </pc:spChg>
      </pc:sldChg>
      <pc:sldChg chg="delSp modSp mod">
        <pc:chgData name="Karolina Skowrońska" userId="a46c9bee-a601-4317-8784-6caf0122eaec" providerId="ADAL" clId="{6AAAC3EA-1955-4F7F-B0DB-B3691312D737}" dt="2023-04-11T11:05:50.638" v="571" actId="20577"/>
        <pc:sldMkLst>
          <pc:docMk/>
          <pc:sldMk cId="1533518122" sldId="274"/>
        </pc:sldMkLst>
        <pc:spChg chg="mod">
          <ac:chgData name="Karolina Skowrońska" userId="a46c9bee-a601-4317-8784-6caf0122eaec" providerId="ADAL" clId="{6AAAC3EA-1955-4F7F-B0DB-B3691312D737}" dt="2023-04-11T11:05:50.638" v="571" actId="20577"/>
          <ac:spMkLst>
            <pc:docMk/>
            <pc:sldMk cId="1533518122" sldId="274"/>
            <ac:spMk id="3" creationId="{4D7356A9-9E78-4028-9951-1C94FFCC14F1}"/>
          </ac:spMkLst>
        </pc:spChg>
        <pc:spChg chg="del">
          <ac:chgData name="Karolina Skowrońska" userId="a46c9bee-a601-4317-8784-6caf0122eaec" providerId="ADAL" clId="{6AAAC3EA-1955-4F7F-B0DB-B3691312D737}" dt="2023-04-11T06:30:43.378" v="309" actId="478"/>
          <ac:spMkLst>
            <pc:docMk/>
            <pc:sldMk cId="1533518122" sldId="274"/>
            <ac:spMk id="6" creationId="{00000000-0000-0000-0000-000000000000}"/>
          </ac:spMkLst>
        </pc:spChg>
      </pc:sldChg>
      <pc:sldChg chg="addSp delSp modSp mod">
        <pc:chgData name="Karolina Skowrońska" userId="a46c9bee-a601-4317-8784-6caf0122eaec" providerId="ADAL" clId="{6AAAC3EA-1955-4F7F-B0DB-B3691312D737}" dt="2023-04-03T09:32:37.134" v="15" actId="1076"/>
        <pc:sldMkLst>
          <pc:docMk/>
          <pc:sldMk cId="2827362334" sldId="280"/>
        </pc:sldMkLst>
        <pc:spChg chg="del mod">
          <ac:chgData name="Karolina Skowrońska" userId="a46c9bee-a601-4317-8784-6caf0122eaec" providerId="ADAL" clId="{6AAAC3EA-1955-4F7F-B0DB-B3691312D737}" dt="2023-04-03T09:32:12.954" v="4" actId="478"/>
          <ac:spMkLst>
            <pc:docMk/>
            <pc:sldMk cId="2827362334" sldId="280"/>
            <ac:spMk id="9" creationId="{E7585F9D-F61A-41BD-8EF6-70FA2AB3C889}"/>
          </ac:spMkLst>
        </pc:spChg>
        <pc:picChg chg="add mod">
          <ac:chgData name="Karolina Skowrońska" userId="a46c9bee-a601-4317-8784-6caf0122eaec" providerId="ADAL" clId="{6AAAC3EA-1955-4F7F-B0DB-B3691312D737}" dt="2023-04-03T09:32:37.134" v="15" actId="1076"/>
          <ac:picMkLst>
            <pc:docMk/>
            <pc:sldMk cId="2827362334" sldId="280"/>
            <ac:picMk id="3" creationId="{E9657AF5-3512-8980-210C-F1722CE92A0F}"/>
          </ac:picMkLst>
        </pc:picChg>
        <pc:picChg chg="mod">
          <ac:chgData name="Karolina Skowrońska" userId="a46c9bee-a601-4317-8784-6caf0122eaec" providerId="ADAL" clId="{6AAAC3EA-1955-4F7F-B0DB-B3691312D737}" dt="2023-04-03T09:32:34.074" v="14" actId="1076"/>
          <ac:picMkLst>
            <pc:docMk/>
            <pc:sldMk cId="2827362334" sldId="280"/>
            <ac:picMk id="7" creationId="{A293142E-C2E4-4507-BF96-D84F8E9DACB1}"/>
          </ac:picMkLst>
        </pc:picChg>
        <pc:picChg chg="mod">
          <ac:chgData name="Karolina Skowrońska" userId="a46c9bee-a601-4317-8784-6caf0122eaec" providerId="ADAL" clId="{6AAAC3EA-1955-4F7F-B0DB-B3691312D737}" dt="2023-04-03T09:32:32.384" v="13" actId="1076"/>
          <ac:picMkLst>
            <pc:docMk/>
            <pc:sldMk cId="2827362334" sldId="280"/>
            <ac:picMk id="8" creationId="{5539A912-DF50-46B4-91D6-3FAF2C583BCB}"/>
          </ac:picMkLst>
        </pc:picChg>
      </pc:sldChg>
      <pc:sldChg chg="modSp mod">
        <pc:chgData name="Karolina Skowrońska" userId="a46c9bee-a601-4317-8784-6caf0122eaec" providerId="ADAL" clId="{6AAAC3EA-1955-4F7F-B0DB-B3691312D737}" dt="2023-04-11T11:06:22.603" v="577" actId="20577"/>
        <pc:sldMkLst>
          <pc:docMk/>
          <pc:sldMk cId="4107816848" sldId="281"/>
        </pc:sldMkLst>
        <pc:spChg chg="mod">
          <ac:chgData name="Karolina Skowrońska" userId="a46c9bee-a601-4317-8784-6caf0122eaec" providerId="ADAL" clId="{6AAAC3EA-1955-4F7F-B0DB-B3691312D737}" dt="2023-04-11T11:06:22.603" v="577" actId="20577"/>
          <ac:spMkLst>
            <pc:docMk/>
            <pc:sldMk cId="4107816848" sldId="281"/>
            <ac:spMk id="3" creationId="{EECD3D16-D743-4D14-83E9-E546C37CF5D0}"/>
          </ac:spMkLst>
        </pc:spChg>
      </pc:sldChg>
      <pc:sldChg chg="modSp mod">
        <pc:chgData name="Karolina Skowrońska" userId="a46c9bee-a601-4317-8784-6caf0122eaec" providerId="ADAL" clId="{6AAAC3EA-1955-4F7F-B0DB-B3691312D737}" dt="2023-04-11T06:33:35.290" v="415" actId="20577"/>
        <pc:sldMkLst>
          <pc:docMk/>
          <pc:sldMk cId="570271246" sldId="282"/>
        </pc:sldMkLst>
        <pc:spChg chg="mod">
          <ac:chgData name="Karolina Skowrońska" userId="a46c9bee-a601-4317-8784-6caf0122eaec" providerId="ADAL" clId="{6AAAC3EA-1955-4F7F-B0DB-B3691312D737}" dt="2023-04-11T06:33:35.290" v="415" actId="20577"/>
          <ac:spMkLst>
            <pc:docMk/>
            <pc:sldMk cId="570271246" sldId="282"/>
            <ac:spMk id="3" creationId="{EECD3D16-D743-4D14-83E9-E546C37CF5D0}"/>
          </ac:spMkLst>
        </pc:spChg>
      </pc:sldChg>
      <pc:sldChg chg="modSp mod">
        <pc:chgData name="Karolina Skowrońska" userId="a46c9bee-a601-4317-8784-6caf0122eaec" providerId="ADAL" clId="{6AAAC3EA-1955-4F7F-B0DB-B3691312D737}" dt="2023-04-11T11:07:20.465" v="579" actId="20577"/>
        <pc:sldMkLst>
          <pc:docMk/>
          <pc:sldMk cId="2525214021" sldId="291"/>
        </pc:sldMkLst>
        <pc:spChg chg="mod">
          <ac:chgData name="Karolina Skowrońska" userId="a46c9bee-a601-4317-8784-6caf0122eaec" providerId="ADAL" clId="{6AAAC3EA-1955-4F7F-B0DB-B3691312D737}" dt="2023-04-11T11:07:20.465" v="579" actId="20577"/>
          <ac:spMkLst>
            <pc:docMk/>
            <pc:sldMk cId="2525214021" sldId="291"/>
            <ac:spMk id="3" creationId="{DE886C14-2E7F-43B2-A10F-833DC753A571}"/>
          </ac:spMkLst>
        </pc:spChg>
      </pc:sldChg>
      <pc:sldChg chg="del">
        <pc:chgData name="Karolina Skowrońska" userId="a46c9bee-a601-4317-8784-6caf0122eaec" providerId="ADAL" clId="{6AAAC3EA-1955-4F7F-B0DB-B3691312D737}" dt="2023-04-11T06:06:46.269" v="249" actId="47"/>
        <pc:sldMkLst>
          <pc:docMk/>
          <pc:sldMk cId="946212170" sldId="307"/>
        </pc:sldMkLst>
      </pc:sldChg>
      <pc:sldChg chg="del">
        <pc:chgData name="Karolina Skowrońska" userId="a46c9bee-a601-4317-8784-6caf0122eaec" providerId="ADAL" clId="{6AAAC3EA-1955-4F7F-B0DB-B3691312D737}" dt="2023-04-03T09:37:31.853" v="222" actId="47"/>
        <pc:sldMkLst>
          <pc:docMk/>
          <pc:sldMk cId="145745649" sldId="314"/>
        </pc:sldMkLst>
      </pc:sldChg>
      <pc:sldChg chg="modSp mod">
        <pc:chgData name="Karolina Skowrońska" userId="a46c9bee-a601-4317-8784-6caf0122eaec" providerId="ADAL" clId="{6AAAC3EA-1955-4F7F-B0DB-B3691312D737}" dt="2023-04-11T06:47:14.076" v="528" actId="14100"/>
        <pc:sldMkLst>
          <pc:docMk/>
          <pc:sldMk cId="3021490279" sldId="318"/>
        </pc:sldMkLst>
        <pc:spChg chg="mod">
          <ac:chgData name="Karolina Skowrońska" userId="a46c9bee-a601-4317-8784-6caf0122eaec" providerId="ADAL" clId="{6AAAC3EA-1955-4F7F-B0DB-B3691312D737}" dt="2023-04-11T06:47:14.076" v="528" actId="14100"/>
          <ac:spMkLst>
            <pc:docMk/>
            <pc:sldMk cId="3021490279" sldId="318"/>
            <ac:spMk id="8" creationId="{60A83BF3-16BC-4FD6-8A39-11F5AFC8EDB7}"/>
          </ac:spMkLst>
        </pc:spChg>
        <pc:spChg chg="mod">
          <ac:chgData name="Karolina Skowrońska" userId="a46c9bee-a601-4317-8784-6caf0122eaec" providerId="ADAL" clId="{6AAAC3EA-1955-4F7F-B0DB-B3691312D737}" dt="2023-04-11T06:47:10.766" v="527" actId="14100"/>
          <ac:spMkLst>
            <pc:docMk/>
            <pc:sldMk cId="3021490279" sldId="318"/>
            <ac:spMk id="9" creationId="{E8BE7AD6-78D8-4C9B-8867-ABA70B59053B}"/>
          </ac:spMkLst>
        </pc:spChg>
      </pc:sldChg>
      <pc:sldChg chg="del">
        <pc:chgData name="Karolina Skowrońska" userId="a46c9bee-a601-4317-8784-6caf0122eaec" providerId="ADAL" clId="{6AAAC3EA-1955-4F7F-B0DB-B3691312D737}" dt="2023-04-11T06:07:15.151" v="250" actId="47"/>
        <pc:sldMkLst>
          <pc:docMk/>
          <pc:sldMk cId="4241198214" sldId="326"/>
        </pc:sldMkLst>
      </pc:sldChg>
      <pc:sldChg chg="modSp mod">
        <pc:chgData name="Karolina Skowrońska" userId="a46c9bee-a601-4317-8784-6caf0122eaec" providerId="ADAL" clId="{6AAAC3EA-1955-4F7F-B0DB-B3691312D737}" dt="2023-04-13T08:29:23.066" v="580" actId="1036"/>
        <pc:sldMkLst>
          <pc:docMk/>
          <pc:sldMk cId="2958113785" sldId="330"/>
        </pc:sldMkLst>
        <pc:picChg chg="mod">
          <ac:chgData name="Karolina Skowrońska" userId="a46c9bee-a601-4317-8784-6caf0122eaec" providerId="ADAL" clId="{6AAAC3EA-1955-4F7F-B0DB-B3691312D737}" dt="2023-04-13T08:29:23.066" v="580" actId="1036"/>
          <ac:picMkLst>
            <pc:docMk/>
            <pc:sldMk cId="2958113785" sldId="330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54C7-2CCF-482A-9387-71D60611D5FC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BE6AE-3C41-450B-8018-CEDAF15360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85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EC06-236D-4DFE-AA8D-91A6D45C70C7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7FE5-9C82-47C3-93AF-8582FCA114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3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966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167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747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945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891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777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1023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1424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359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479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09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077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662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1112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156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295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134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778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666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392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79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63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7647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700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6719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4432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6676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7170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6377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2321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829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8335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3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9492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0419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8051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6638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644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8613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3918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2769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8139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3653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62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1056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72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373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18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0261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38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353DA3-EB26-411D-B837-AE9E68AF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780B0C-3D1E-45C3-92AD-3A0412C8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5C872F-BBE8-44AD-BAB0-3DB9047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49-7E19-4EB0-B24C-119694875542}" type="datetime1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DCE3E3-98C5-49AF-B084-90C14E22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312E7D-49B1-421E-B0ED-424B5ABB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D20C60B-A7FB-4916-9F8F-717D063DE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C852AE04-47D9-40A7-99B4-7EA518EB0940}"/>
              </a:ext>
            </a:extLst>
          </p:cNvPr>
          <p:cNvCxnSpPr>
            <a:cxnSpLocks/>
          </p:cNvCxnSpPr>
          <p:nvPr userDrawn="1"/>
        </p:nvCxnSpPr>
        <p:spPr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BEB039A6-E924-4049-9375-89FC7A09C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" y="993913"/>
            <a:ext cx="2979751" cy="4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DA55-852F-49FC-A143-60AD6739E6CE}" type="datetime1">
              <a:rPr lang="pl-PL" smtClean="0"/>
              <a:t>13.04.2023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7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BAB-5528-4AA5-9F55-0C2DF5E47D53}" type="datetime1">
              <a:rPr lang="pl-PL" smtClean="0"/>
              <a:t>13.04.2023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38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9C8-5B88-44CF-8E67-4A3170D19209}" type="datetime1">
              <a:rPr lang="pl-PL" smtClean="0"/>
              <a:t>13.04.2023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862469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32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3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1477818"/>
            <a:ext cx="10091957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65-4654-4DD7-8001-10BD5547621D}" type="datetime1">
              <a:rPr lang="pl-PL" smtClean="0"/>
              <a:t>13.04.2023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684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9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20E7-15AA-4F41-BDA3-93375AF67187}" type="datetime1">
              <a:rPr lang="pl-PL" smtClean="0"/>
              <a:t>13.04.2023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59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66B-051F-4ED6-9522-58E1C9B7B0F0}" type="datetime1">
              <a:rPr lang="pl-PL" smtClean="0"/>
              <a:t>13.04.2023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9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13.04.2023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90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4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0236" y="1477818"/>
            <a:ext cx="10108734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13.04.2023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8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FBB-E16B-48E2-9072-D223E635AE27}" type="datetime1">
              <a:rPr lang="pl-PL" smtClean="0"/>
              <a:t>13.04.2023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8EE-9317-43E9-B82E-A7407A40A4EA}" type="datetime1">
              <a:rPr lang="pl-PL" smtClean="0"/>
              <a:t>13.04.2023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B120536-E9E3-459A-BD4E-84A1C253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DFEDB7F-1956-4B30-A08A-590BD4818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2962-4FB9-4547-83E0-F6C9674906F5}" type="datetime1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3019370-6A27-4A4E-BAAC-BD9F01E5E4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6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5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9AB409-BA63-40CC-871A-B99C039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DF06138-44EF-41FC-BD81-5B679DF6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452-7DD6-431F-9C4F-5FC5B688881E}" type="datetime1">
              <a:rPr lang="pl-PL" smtClean="0"/>
              <a:t>13.04.2023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A8F8CD5-D9C3-4EFA-B8CC-95443B9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B6FFF7-29EB-4DF0-8AB6-CE9DDD65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035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2BF41-5A24-44F1-9255-B44AAC0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4A6D67-333D-4EC7-8F1C-AA67C795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09F372-6A1D-499E-98B9-81699BDF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1C5B-FD90-4FD9-BA37-6474F500186C}" type="datetime1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05AA05-B7EC-41C5-ACE2-4ECBCCC7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662289-2D33-4799-85BD-71FD3FC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776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B088B-8171-4260-BACA-0DDC1F22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EA20E6-1C6C-4D8B-B809-85221C40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79B134-3315-4F7D-AF4F-530EE22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BD811C-5688-4BD5-B4F0-DE7E20BB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E50-11D0-4406-85C1-3458F13E4D97}" type="datetime1">
              <a:rPr lang="pl-PL" smtClean="0"/>
              <a:t>13.04.2023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E84D2E-AAB2-4D73-A315-D8568EB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3CD9D3-5B2B-4B7E-8BD9-86B0F7C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423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46D0C3-2B52-48ED-BEE2-C8AAC6F2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5007A1-039F-4E9A-84EC-B7EC1F8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2D4-5FED-49CE-81B9-D836FA4287FA}" type="datetime1">
              <a:rPr lang="pl-PL" smtClean="0"/>
              <a:t>13.04.2023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120D596-F4D1-4F73-94B9-2FFA3C36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9EF459-EA31-4297-B685-A8C77D4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895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9A4D152-E2AE-4EAD-8AA7-79765A1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B21-5B50-4664-8374-247429DBE6CE}" type="datetime1">
              <a:rPr lang="pl-PL" smtClean="0"/>
              <a:t>13.04.2023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21A193-D65E-42A8-86DD-B035C2B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530DAC-100F-4A4E-9E28-F9ABA764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9605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DA3AAB-8689-4E70-BA02-23BB4C1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446B4-4906-4F8F-8432-8BF7B486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F03B14-410E-4BEB-8C35-CD61D062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0C1FFE7-F6A1-479D-A623-0FC4ABEA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F05-71AC-448A-9CC9-38A73B5B23B7}" type="datetime1">
              <a:rPr lang="pl-PL" smtClean="0"/>
              <a:t>13.04.2023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24945E-E413-48EC-B4CF-84316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33E252-7811-4A7A-B5E5-85AE561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9013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DD7EC-E0AC-4097-A65F-968EE5A8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7BEB9E6-9AE1-43A4-865B-7BDB7BD3E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E1106D-FC34-42F5-9579-64F2B353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947054-C535-49B2-B033-DECC4BF9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957B-5BB2-4506-B918-CBC495175F7E}" type="datetime1">
              <a:rPr lang="pl-PL" smtClean="0"/>
              <a:t>13.04.2023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B2FA01-5583-45E1-8C15-8CAB6AB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909E4D-E68C-4303-80D3-BDE332A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337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07EAB-40D5-4A3B-AAAE-E263D3CE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2121F4-66CC-4855-9F76-530494C8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85C8ED-1290-41F8-82DD-F94BEF51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14CB-C553-4F52-8CBE-1120FF3A2065}" type="datetime1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24D742-4826-49EB-928B-5CF5EB5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82A1F7-7ED1-4E56-BFF6-19DF165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364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9E612D-45FA-4888-A16A-3046581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4ADFBAE-142F-427E-AC67-13809113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B0B9D1-54C8-4EAE-9384-44F5273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04F7-1C0B-4DE8-A3E8-E2A0D20A5EDF}" type="datetime1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6FCE0C-F13E-48C8-8462-CE6C089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B3EBF6-DC97-4E3D-99DD-1DD40BCB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227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ED0FC-B9B5-4735-9F3D-036524E42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FCD99B-164D-41D4-810F-75C1DDC7A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4CF3A9-3BBA-4096-B1D3-5705FBDA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B2E1-305E-44B7-9754-DCE94AC56918}" type="datetime1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46EF0B-F039-40DA-BCA4-002AE95D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8EF483-A7FF-465F-8D13-8D06E12A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12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80F8-FCE1-4745-AEBA-107ECC30E209}" type="datetime1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6AAE843-3ED4-4A3A-904D-6AE4E3C25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2"/>
            <a:ext cx="2770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0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9F7415-ACB7-471A-B989-8C5C22B5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DD2D8B-5FD9-4337-AF59-148BC38DD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81DC0C-64AD-43E1-81A6-47EDEE4E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4642-2E74-45C7-8528-B3B467273353}" type="datetime1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772F4B-962F-47A1-AF53-BBC09490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2F6C2A-52EA-43B9-8B8E-7BD69551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551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DC91F-B9B6-4BB6-8BC8-36CE302A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A32756-A587-4472-8AE8-A0DF119BF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08D991-5240-457A-9049-548052EB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47B4-6692-4E62-BE28-AC29FD075B0A}" type="datetime1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5FE713-20E2-4667-9BB0-0B4A3C0B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3C93DF-AEE8-48F5-8A62-17F95E7E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562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359294-0936-4E66-A8B0-351E6443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06FDCE-0ECF-42F7-BE36-A3ACC1A0C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EAC88F-1062-41BD-80A9-7CB031CFA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558B49-6059-4BBE-9374-75C82202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2B3-E957-43A5-AF41-5F5011E2F838}" type="datetime1">
              <a:rPr lang="pl-PL" smtClean="0"/>
              <a:t>13.04.2023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327B1A-66E8-47A8-830C-DACCC864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ADF6BD-ADF2-4C61-B3D8-523BDEDA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453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16D7B3-5D6F-4DA0-9D7B-EF03D24C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B07605-848F-4207-88BB-B06C24F5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F20C0A-49BF-42E9-8F52-CB17D1C54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7C312A2-B729-404B-98CE-39798E2A6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D8ABFAE-7DA9-4A28-8D00-B64EE70D5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3045595-6B6D-4126-A329-FFFACE64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CA5D-2AA0-4BF6-8C80-0B4A4DD924CA}" type="datetime1">
              <a:rPr lang="pl-PL" smtClean="0"/>
              <a:t>13.04.2023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C30E1C5-CCC2-4243-B716-F043FDF0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DA4F811-8438-4F12-9078-92673690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695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5FA9E-7290-49FF-9021-28E7B273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6E3CEA3-9C08-41B5-8015-12B48CA4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C4AD-0E21-4179-9D1A-4EADA2805726}" type="datetime1">
              <a:rPr lang="pl-PL" smtClean="0"/>
              <a:t>13.04.2023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B0A7031-5EB0-47DB-A59D-4FFC888C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1913170-C0DE-4E08-888D-DECF7C2E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097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4601389-EEBA-44DB-A76D-B3EEAF8F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E3A2-B615-4D26-903C-76DE82961F21}" type="datetime1">
              <a:rPr lang="pl-PL" smtClean="0"/>
              <a:t>13.04.2023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28C61A9-81C9-414E-826C-60FD1A0A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B1F813-BC7D-4B07-BDA0-443513E0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874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449E8-06A8-48CB-9FDF-B8CB0352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220914-435E-443D-B9C6-9058F0DD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B111AB-3F94-4A3F-B993-7B4B5F612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AFF550-6759-42E9-848C-FD9174FE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ED-1A66-4273-88B1-D9539D6C13E7}" type="datetime1">
              <a:rPr lang="pl-PL" smtClean="0"/>
              <a:t>13.04.2023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A0D6F81-10E0-49C1-B584-23A3E52B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D7CBFB-069E-46B0-8A38-06CD6524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04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2C002-6A8A-48A7-B76D-0135E87B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9152C15-AE2B-42E8-AA09-EDA4A8E7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15C5812-E16D-43E8-BE13-E5B361247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2206C9-ED4F-4CF2-83F5-4BB8AF0A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5812-8851-4AC9-AFD5-99A8359F9123}" type="datetime1">
              <a:rPr lang="pl-PL" smtClean="0"/>
              <a:t>13.04.2023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DB3DA1-C0D5-4DAB-A4B9-03B8AD6E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3E69426-9575-4286-85F7-F40BC817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499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B52EC2-7516-48D8-A971-22C8FD25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034E72-E16A-4C0E-BB04-72CAA761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5594A1-7C5A-48C9-ACA6-EF813DDE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DA6-1600-45B4-96A2-3FA5A4EB6678}" type="datetime1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D1596A-3F74-4F72-87B3-A9402F14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47ED78-F526-4BE7-A1FA-14A6F6FA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105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FB61569-3BAB-4EDD-A06D-EBF00F406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F888CE9-DDA7-4ED4-BC99-4D6D422D1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AE81C2-426E-43FC-AD0A-E8FD51E3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163-2087-494A-BBB4-1C64BF3DED58}" type="datetime1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1E1BCA-9FBA-417F-B278-40AC6A84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FB3202-194C-453B-AF5E-46BE3041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22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FF7-70CD-4747-9BD4-B7F2CFDB7923}" type="datetime1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3D6F52-E375-4B00-A108-6C5F2D40A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2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1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7B26-227B-47E3-857D-C4FC6AD409BA}" type="datetime1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C4F19C9-8691-4BFE-A737-88E3608AD5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709" y="0"/>
            <a:ext cx="30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7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FD1B-11CC-4CAC-87BC-5739CE238607}" type="datetime1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2E590AC-ADC8-4EF0-B6A4-E4430EA82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722" y="1477818"/>
            <a:ext cx="543166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A518-F7A8-4CC2-9E65-5BB70C7EE1D9}" type="datetime1">
              <a:rPr lang="pl-PL" smtClean="0"/>
              <a:t>13.04.2023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6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B84E-54BF-44C8-812A-EA7D8A0BC540}" type="datetime1">
              <a:rPr lang="pl-PL" smtClean="0"/>
              <a:t>13.04.2023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29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6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8623" y="397309"/>
            <a:ext cx="10016541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4" y="1477818"/>
            <a:ext cx="1010034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A15-A02D-475E-9354-5874D9C26805}" type="datetime1">
              <a:rPr lang="pl-PL" smtClean="0"/>
              <a:t>13.04.2023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799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5" r:id="rId5"/>
    <p:sldLayoutId id="2147483676" r:id="rId6"/>
    <p:sldLayoutId id="2147483653" r:id="rId7"/>
    <p:sldLayoutId id="2147483680" r:id="rId8"/>
    <p:sldLayoutId id="2147483683" r:id="rId9"/>
    <p:sldLayoutId id="2147483686" r:id="rId10"/>
    <p:sldLayoutId id="2147483677" r:id="rId11"/>
    <p:sldLayoutId id="2147483681" r:id="rId12"/>
    <p:sldLayoutId id="2147483684" r:id="rId13"/>
    <p:sldLayoutId id="2147483687" r:id="rId14"/>
    <p:sldLayoutId id="2147483678" r:id="rId15"/>
    <p:sldLayoutId id="2147483682" r:id="rId16"/>
    <p:sldLayoutId id="2147483688" r:id="rId17"/>
    <p:sldLayoutId id="2147483685" r:id="rId18"/>
    <p:sldLayoutId id="2147483679" r:id="rId19"/>
    <p:sldLayoutId id="2147483672" r:id="rId20"/>
    <p:sldLayoutId id="2147483651" r:id="rId21"/>
    <p:sldLayoutId id="2147483652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62048F4-C93B-43D5-B93A-D9B46861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6849BA-577E-472B-833D-7F5A7A2CE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21513E-16D0-46D5-8882-5F81C3F22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0C97-F0F6-436A-AFCB-2F18E01A5C20}" type="datetime1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94C2E6-9CDB-4DFF-AF1A-07113CF20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908503-C755-4C1E-8E2E-381A93A1F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3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atorspoleczny.p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2vbJ7vOFo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wwf.pl/edukacja-ww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atorspoleczny.pl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kraina3rzek.pl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atorspoleczny.pl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atorspoleczny.pl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zialajlokalnie.pl/strefa-grantobiorcy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dzialajlokalnie.pl/strefa-grantobiorcy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broczyncaroku.pl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KursyDlaAnimatorow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tudu.org.pl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FA0E89-D7B1-47A9-B93E-35B7C75C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6290" y="1180429"/>
            <a:ext cx="5974542" cy="2387600"/>
          </a:xfrm>
        </p:spPr>
        <p:txBody>
          <a:bodyPr anchor="ctr">
            <a:normAutofit/>
          </a:bodyPr>
          <a:lstStyle/>
          <a:p>
            <a:r>
              <a:rPr lang="pl-PL" altLang="pl-PL" b="1" dirty="0"/>
              <a:t>Spotkanie informacyjne</a:t>
            </a:r>
            <a:br>
              <a:rPr lang="pl-PL" altLang="pl-PL" b="1" dirty="0"/>
            </a:br>
            <a:r>
              <a:rPr lang="pl-PL" altLang="pl-PL" b="1" dirty="0"/>
              <a:t>dla wnioskodawców </a:t>
            </a:r>
            <a:br>
              <a:rPr lang="pl-PL" altLang="pl-PL" b="1" dirty="0"/>
            </a:br>
            <a:r>
              <a:rPr lang="pl-PL" altLang="pl-PL" b="1" dirty="0"/>
              <a:t>programu „Działaj Lokalnie”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1D5D87-AAA7-453D-813C-92615DB4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060" y="3821172"/>
            <a:ext cx="5997002" cy="1133061"/>
          </a:xfrm>
        </p:spPr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 altLang="pl-PL" dirty="0">
                <a:latin typeface="+mj-lt"/>
              </a:rPr>
              <a:t>Lokalnie 2023</a:t>
            </a:r>
            <a:r>
              <a:rPr lang="pl-PL" altLang="pl-PL" dirty="0">
                <a:solidFill>
                  <a:schemeClr val="tx1"/>
                </a:solidFill>
                <a:latin typeface="+mj-lt"/>
              </a:rPr>
              <a:t>”</a:t>
            </a:r>
            <a:br>
              <a:rPr lang="pl-PL" altLang="pl-PL" dirty="0">
                <a:solidFill>
                  <a:schemeClr val="tx1"/>
                </a:solidFill>
                <a:latin typeface="+mj-lt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190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D56C2-C937-4173-8352-138FFC14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655762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Zasady udziału</a:t>
            </a:r>
            <a:br>
              <a:rPr lang="pl-PL" sz="3200" b="1" dirty="0"/>
            </a:br>
            <a:r>
              <a:rPr lang="pl-PL" sz="3200" b="1" dirty="0"/>
              <a:t>w Programie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499" y="3147461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8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Generator Społeczny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W 2023 roku uruchomiony został Generator Społeczny:</a:t>
            </a:r>
          </a:p>
          <a:p>
            <a:pPr marL="0" indent="0">
              <a:buNone/>
            </a:pPr>
            <a:r>
              <a:rPr lang="pl-PL" sz="2400" dirty="0">
                <a:hlinkClick r:id="rId3"/>
              </a:rPr>
              <a:t>https://generatorspoleczny.pl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Jest to nowe narzędzie, w którym będą:</a:t>
            </a:r>
          </a:p>
          <a:p>
            <a:r>
              <a:rPr lang="pl-PL" sz="2400" dirty="0"/>
              <a:t>składane wnioski</a:t>
            </a:r>
          </a:p>
          <a:p>
            <a:r>
              <a:rPr lang="pl-PL" sz="2400" dirty="0"/>
              <a:t>podpisywane umowy</a:t>
            </a:r>
          </a:p>
          <a:p>
            <a:r>
              <a:rPr lang="pl-PL" sz="2400" dirty="0"/>
              <a:t>rozliczane projekty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2400" dirty="0"/>
              <a:t>Każdy wnioskodawca musi założyć nowe konto!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5" y="1849448"/>
            <a:ext cx="5040000" cy="35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699971"/>
          </a:xfrm>
        </p:spPr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r>
              <a:rPr lang="pl-PL" altLang="pl-PL" sz="11200" dirty="0">
                <a:latin typeface="+mj-lt"/>
              </a:rPr>
              <a:t>W ramach konkursu wsparte mogą być projekty, które:</a:t>
            </a:r>
            <a:endParaRPr lang="pl-PL" sz="11200" dirty="0">
              <a:latin typeface="+mj-lt"/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025256" cy="4711845"/>
          </a:xfrm>
          <a:noFill/>
        </p:spPr>
        <p:txBody>
          <a:bodyPr>
            <a:normAutofit lnSpcReduction="10000"/>
          </a:bodyPr>
          <a:lstStyle/>
          <a:p>
            <a:r>
              <a:rPr lang="pl-PL" sz="2000" b="1" dirty="0"/>
              <a:t>zakładają współdziałanie mieszkańców</a:t>
            </a:r>
            <a:r>
              <a:rPr lang="pl-PL" sz="2000" dirty="0"/>
              <a:t>, dzięki któremu możliwe jest osiąganie celów</a:t>
            </a:r>
            <a:br>
              <a:rPr lang="pl-PL" sz="2000" dirty="0"/>
            </a:br>
            <a:r>
              <a:rPr lang="pl-PL" sz="2000" dirty="0"/>
              <a:t>o charakterze dobra wspólnego, wynikają z konkretnych potrzeb danej społeczności,</a:t>
            </a:r>
          </a:p>
          <a:p>
            <a:r>
              <a:rPr lang="pl-PL" sz="2000" b="1" dirty="0"/>
              <a:t>mają jasno określony cel, dobrze zaplanowane działania, mierzalne rezultaty i rozsądne koszty realizacji,</a:t>
            </a:r>
          </a:p>
          <a:p>
            <a:r>
              <a:rPr lang="pl-PL" sz="2000" b="1" dirty="0"/>
              <a:t>przewidują takie działania, które będą kierowane do określonej grupy odbiorców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jednocześnie będą służyć całej społeczności,</a:t>
            </a:r>
          </a:p>
          <a:p>
            <a:r>
              <a:rPr lang="pl-PL" sz="2000" b="1" dirty="0"/>
              <a:t>będą realizowane wspólnymi siłami mieszkańców i instytucji życia lokalnego </a:t>
            </a:r>
            <a:r>
              <a:rPr lang="pl-PL" sz="2000" dirty="0"/>
              <a:t>– samorządów, przedsiębiorców i organizacji społecznych,</a:t>
            </a:r>
          </a:p>
          <a:p>
            <a:r>
              <a:rPr lang="pl-PL" sz="2000" b="1" dirty="0"/>
              <a:t>będą umiejętnie i w sposób przemyślany angażowały zasoby lokalne </a:t>
            </a:r>
            <a:r>
              <a:rPr lang="pl-PL" sz="2000" dirty="0"/>
              <a:t>– naturalne, społeczne, ludzkie i finansowe,</a:t>
            </a:r>
          </a:p>
          <a:p>
            <a:r>
              <a:rPr lang="pl-PL" sz="2000" b="1" dirty="0"/>
              <a:t>przewidują działania zmniejszające negatywne skutki pandemii oraz wspierają inicjatywy lokalne na rzecz pomocy uchodźcom z Ukrainy. </a:t>
            </a:r>
            <a:r>
              <a:rPr lang="pl-PL" sz="2000" dirty="0"/>
              <a:t>Te negatywne skutki pandemii mogą dotyczyć różnych obszarów, np. edukacji, sportu, kultury, zdrowia, aktywności społecznej. Mogą też dotyczyć różnych form społecznego zaangażowania, np.: konieczność zastąpienia działań edukacyjnych ze świata realnego, przeniesienia ich do przestrzeni online.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9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AFA850E-3F45-40E5-BB2A-C285C95B115A}"/>
              </a:ext>
            </a:extLst>
          </p:cNvPr>
          <p:cNvSpPr txBox="1"/>
          <p:nvPr/>
        </p:nvSpPr>
        <p:spPr>
          <a:xfrm>
            <a:off x="221378" y="704749"/>
            <a:ext cx="53059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Programie wysoko oceniane będą projekty, które proponują nowe działania lub nową ofertę dla mieszkańców, albo włączają nowe środowiska w prowadzone wcześniej działania.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Od wnioskodawców oczekujemy nowych pomysłów, nowych ofert, które mogą być adaptacją działań podejmowanych przez inne środowiska lub zupełnie nową propozycją.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Składane do konkursu projekty mogą być rozwinięciem wcześniej podjętych działań.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Konkursie nie będą finansowane działania akcyjne i jednorazowe wydarzenia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(trwające krócej niż 2/3miesiące).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6AEF1E-B08C-4D29-A5A3-BAA6954E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13</a:t>
            </a:fld>
            <a:endParaRPr lang="pl-PL"/>
          </a:p>
        </p:txBody>
      </p:sp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id="{7AC71C03-BE45-45EE-B0CE-96411AE00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337" y="1591632"/>
            <a:ext cx="5965407" cy="397938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19999D9-4792-42FE-B2E4-00036C697678}"/>
              </a:ext>
            </a:extLst>
          </p:cNvPr>
          <p:cNvCxnSpPr>
            <a:cxnSpLocks/>
          </p:cNvCxnSpPr>
          <p:nvPr/>
        </p:nvCxnSpPr>
        <p:spPr>
          <a:xfrm flipV="1">
            <a:off x="221376" y="4703661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Ogólnopolskie ścieżki tematyczne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W latach 2023-2024, w ramach Konkursów prowadzonych przez wszystkie ODL, prowadzone będą trzy ogólnopolskie ścieżki tematyczne:</a:t>
            </a:r>
          </a:p>
          <a:p>
            <a:pPr marL="514350" indent="-514350">
              <a:buAutoNum type="arabicParenR"/>
            </a:pPr>
            <a:r>
              <a:rPr lang="pl-PL" dirty="0"/>
              <a:t>„Działaj lokalnie i solidarnie z Ukrainą”</a:t>
            </a:r>
          </a:p>
          <a:p>
            <a:pPr marL="514350" indent="-514350">
              <a:buAutoNum type="arabicParenR"/>
            </a:pPr>
            <a:r>
              <a:rPr lang="pl-PL" dirty="0"/>
              <a:t>„Działaj ekologicznie”</a:t>
            </a:r>
          </a:p>
          <a:p>
            <a:pPr marL="514350" indent="-514350">
              <a:buAutoNum type="arabicParenR"/>
            </a:pPr>
            <a:r>
              <a:rPr lang="pl-PL" dirty="0"/>
              <a:t>„Młodzież działa lokalnie"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Uwypuklenie tych trzech ścieżek ma na celu zwrócenie uwagi na najbardziej pożądane tematy Projektów.</a:t>
            </a:r>
            <a:br>
              <a:rPr lang="pl-PL" dirty="0"/>
            </a:br>
            <a:r>
              <a:rPr lang="pl-PL" dirty="0"/>
              <a:t>Nie oznacza to jednak, że lokalne Projekty mają dotyczyć wyłącznie tej tematyki.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60" y="1629000"/>
            <a:ext cx="24007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6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06" y="1477963"/>
            <a:ext cx="7067550" cy="471170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490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„Działaj lokalnie i solidarnie z Ukrainą” 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0235" y="1477818"/>
            <a:ext cx="10084965" cy="4711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„Działaj Lokalnie”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otwieramy się na projekty interwencyjne wspierające uchodźców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Ukrainy.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Będziemy wspierać zapewnienie im bezpieczeństwa, wsparcie humanitarne, pomoc w integracji w Polsce, działania edukacyjne i opiekuńcze dla dzieci. Środki będzie można przeznaczyć na takie działania jak: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wspieranie lokalnych społeczności przyjmujących uchodźców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działania integrujące i adaptacyjne dla osób przybywających z Ukrainy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takie jak: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 prawna, edukacyjna, psychologiczna,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 w organizacji pobytu w Polsce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np. koordynację pomocy humanitarnej,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punkty kontaktowe, koordynacyjne, informacyjne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zakup wyposażenia na czas pobytu w Polsce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typu: odzież, środki czystości, wyposażenie mieszkania,</a:t>
            </a:r>
          </a:p>
          <a:p>
            <a:pPr lvl="0" algn="just">
              <a:spcAft>
                <a:spcPts val="6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organizacja zbiórek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(finansowych i rzeczowych).</a:t>
            </a: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345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280" y="1477963"/>
            <a:ext cx="6282266" cy="471170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26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„Działaj lokalnie i ekologicznie” – szczegóły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Ścieżka tematyczna „Działaj lokalnie i ekologicznie”:</a:t>
            </a:r>
          </a:p>
          <a:p>
            <a:r>
              <a:rPr lang="pl-PL" dirty="0"/>
              <a:t>przyczynia się do wzrostu świadomości ekologicznej w społecznościach lokalnych, powstawania nowych inicjatyw i przyłączania nowych partnerów</a:t>
            </a:r>
          </a:p>
          <a:p>
            <a:r>
              <a:rPr lang="pl-PL" dirty="0"/>
              <a:t>wspiera inicjatywy, które zmierzają do przeciwdziałania zjawiskom zmiany klimatu i utraty różnorodności biologicznej, mobilizując społeczności lokalne i wykorzystując ich potencjał</a:t>
            </a:r>
          </a:p>
          <a:p>
            <a:r>
              <a:rPr lang="pl-PL" dirty="0"/>
              <a:t>promuje aktywizm społeczny na rzecz ochrony środowiska poprzez edukację</a:t>
            </a:r>
          </a:p>
          <a:p>
            <a:pPr marL="0" indent="0">
              <a:buNone/>
            </a:pPr>
            <a:r>
              <a:rPr lang="pl-PL" dirty="0"/>
              <a:t>Podstawą merytoryczną projektów stanowią materiały opracowane przez Fundację WWF Polska, w tym nagranie webinarium: </a:t>
            </a:r>
            <a:r>
              <a:rPr lang="pl-PL" dirty="0">
                <a:hlinkClick r:id="rId3"/>
              </a:rPr>
              <a:t>https://www.youtube.com/watch?v=K2vbJ7vOFoE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oraz materiały edukacyjne udostępnione na stronie </a:t>
            </a:r>
            <a:r>
              <a:rPr lang="pl-PL" dirty="0">
                <a:hlinkClick r:id="rId4"/>
              </a:rPr>
              <a:t>www.wwf.pl/edukacja-wwf</a:t>
            </a:r>
            <a:r>
              <a:rPr lang="pl-PL" dirty="0"/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82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98" y="1487488"/>
            <a:ext cx="7532416" cy="471170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11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</a:t>
            </a:fld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77963"/>
            <a:ext cx="706755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3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„Młodzież działa lokalnie” </a:t>
            </a:r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1477818"/>
            <a:ext cx="10065691" cy="4711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Ścieżka, w której dorosła młodzież (w wieku 18-26 lat) będzie mogła przyjąć globalną perspektywę, działając jednocześnie w lokalnych kontekstach. 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młodzież w oparciu o własne spostrzeżenia i perspektywy może decydować o zakresie tematycznym swoich przedsięwzięć, działaniach, odbiorcach, budżecie.</a:t>
            </a:r>
            <a:b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organizację Projektu może być zaangażowana młodzież od 13 roku życia. 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ramach „Szkoły Animacji Lokalnej” odbędzie się seria warsztatów i webinariów przygotowujących do projektowania i realizacji własnych projektów społecznych. </a:t>
            </a: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161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831" y="1629000"/>
            <a:ext cx="2401172" cy="360000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21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776" y="587142"/>
            <a:ext cx="3600000" cy="240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776" y="3760320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91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723" y="2187893"/>
            <a:ext cx="4946904" cy="329184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705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2208" y="354373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0707" y="1111662"/>
            <a:ext cx="10198280" cy="4870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organizacje pozarządowe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posiadające osobowość prawną (np. fundacje, stowarzyszenia, uczniowskie kluby sportowe, organizacje społeczno-zawodowe rolników, koła gospodyń wiejskich wpisane do Krajowego Rejestru Kół Gospodyń Wiejskich prowadzonego przez Agencję Restrukturyzacji</a:t>
            </a:r>
            <a:br>
              <a:rPr lang="pl-PL" sz="2000" dirty="0"/>
            </a:br>
            <a:r>
              <a:rPr lang="pl-PL" sz="2000" dirty="0"/>
              <a:t>i Modernizacji Rolnictwa), </a:t>
            </a:r>
            <a:br>
              <a:rPr lang="pl-PL" sz="2000" dirty="0"/>
            </a:br>
            <a:r>
              <a:rPr lang="pl-PL" sz="2000" dirty="0"/>
              <a:t>z wyłączeniem: Lokalnych Grup Działania, Lokalnych Grup Rybackich, Lokalnych Organizacji Turystycznych, związków stowarzyszeń, fundacji skarbu państwa i ich oddziałów, fundacji utworzonych przez partie polityczne i stowarzyszeń związanych z partiami politycznymi, stowarzyszeń i fundacji założonych przez samorządy lokalne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zarejestrowane w ewidencji prowadzonej przez starostę stowarzyszenia zwykłe,</a:t>
            </a: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oddziały terenowe organizacji pozarządowych posiadające osobowość prawną,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57557" y="1505991"/>
            <a:ext cx="9832" cy="2606658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444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2208" y="354373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0707" y="1111661"/>
            <a:ext cx="10208008" cy="54545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(w tym stowarzyszenia zwykłe, oddziały terenowe organizacji nieposiadające osobowości prawnej)</a:t>
            </a:r>
            <a:r>
              <a:rPr lang="pl-PL" sz="2000" b="1" dirty="0"/>
              <a:t>, w których imieniu wniosek złoży organizacja pozarządowa</a:t>
            </a:r>
            <a:r>
              <a:rPr lang="pl-PL" sz="2000" dirty="0"/>
              <a:t> (jak wyżej) lub jedna </a:t>
            </a:r>
            <a:br>
              <a:rPr lang="pl-PL" sz="2000" dirty="0"/>
            </a:br>
            <a:r>
              <a:rPr lang="pl-PL" sz="2000" dirty="0"/>
              <a:t>z następujących instytucji publicznych: przedszkole publiczne, szkoła publiczna, instytucja kultury, biblioteka publiczna, ośrodek pomocy społecznej, jednostki samorządu terytorialnego, Lokalne Grupy Działania, Lokalne Grupy Rybackie i Lokalne Organizacje Turystyczne.</a:t>
            </a:r>
          </a:p>
          <a:p>
            <a:pPr marL="536575" indent="0">
              <a:spcBef>
                <a:spcPts val="600"/>
              </a:spcBef>
              <a:buNone/>
              <a:defRPr/>
            </a:pP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nieformalne, występujące z wnioskiem samodzielnie</a:t>
            </a:r>
            <a:r>
              <a:rPr lang="pl-PL" sz="2000" dirty="0"/>
              <a:t>, jako tzw. </a:t>
            </a:r>
            <a:r>
              <a:rPr lang="pl-PL" sz="2000" b="1" dirty="0"/>
              <a:t>Inicjatywa Działaj Lokalnie. </a:t>
            </a:r>
          </a:p>
          <a:p>
            <a:pPr marL="536575" indent="0">
              <a:buNone/>
              <a:defRPr/>
            </a:pPr>
            <a:r>
              <a:rPr lang="pl-PL" sz="2000" dirty="0"/>
              <a:t>Inicjatywa Działaj Lokalnie to forma dofinansowania projektów realizowanych przez nieformalną grupę mieszkańców we współpracy z Ośrodkiem Działaj Lokalnie. 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58967" y="1609694"/>
            <a:ext cx="0" cy="3105421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7DE5EA6D-AB99-42D9-91FE-F5BD5324DAFD}"/>
              </a:ext>
            </a:extLst>
          </p:cNvPr>
          <p:cNvCxnSpPr>
            <a:cxnSpLocks/>
          </p:cNvCxnSpPr>
          <p:nvPr/>
        </p:nvCxnSpPr>
        <p:spPr>
          <a:xfrm>
            <a:off x="1358967" y="5943623"/>
            <a:ext cx="0" cy="41272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841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9883" y="372661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0204" y="856022"/>
            <a:ext cx="10181683" cy="600197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712FC29-33F1-4E75-A789-F10494531D38}"/>
              </a:ext>
            </a:extLst>
          </p:cNvPr>
          <p:cNvSpPr txBox="1"/>
          <p:nvPr/>
        </p:nvSpPr>
        <p:spPr>
          <a:xfrm>
            <a:off x="1070113" y="3510625"/>
            <a:ext cx="10424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000" dirty="0"/>
              <a:t>W konkursie nie mogą wziąć udziału:</a:t>
            </a:r>
          </a:p>
          <a:p>
            <a:pPr marL="822325" indent="-285750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organizacje/instytucje niewymienione na poprzednich slajdach lub te będące w likwidacji.</a:t>
            </a:r>
          </a:p>
          <a:p>
            <a:pPr marL="536575">
              <a:defRPr/>
            </a:pPr>
            <a:endParaRPr lang="pl-PL" sz="1800" dirty="0">
              <a:highlight>
                <a:srgbClr val="FFFF0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ABB23B-326B-40F9-907C-2538853D3723}"/>
              </a:ext>
            </a:extLst>
          </p:cNvPr>
          <p:cNvSpPr txBox="1"/>
          <p:nvPr/>
        </p:nvSpPr>
        <p:spPr>
          <a:xfrm>
            <a:off x="1053298" y="1302026"/>
            <a:ext cx="97505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2000" dirty="0"/>
              <a:t>W konkursie mogą wziąć udział te organizacje i instytucje</a:t>
            </a:r>
            <a:br>
              <a:rPr lang="pl-PL" sz="2000" dirty="0"/>
            </a:br>
            <a:r>
              <a:rPr lang="pl-PL" sz="2000" dirty="0"/>
              <a:t>oraz grupy, które spełniają łącznie poniższe warunki: </a:t>
            </a:r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mają siedzibę w </a:t>
            </a:r>
            <a:r>
              <a:rPr lang="pl-PL" sz="2000" b="1" dirty="0"/>
              <a:t>gminach: Oborniki, Ryczywół, Murowana Goślina i Suchy Las</a:t>
            </a:r>
            <a:endParaRPr lang="pl-PL" sz="2000" dirty="0"/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oraz planują prowadzić działania na terenie przynajmniej jednej z wymienionych gmin.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ABF72EE-3D64-433C-B911-641333C93672}"/>
              </a:ext>
            </a:extLst>
          </p:cNvPr>
          <p:cNvCxnSpPr>
            <a:cxnSpLocks/>
          </p:cNvCxnSpPr>
          <p:nvPr/>
        </p:nvCxnSpPr>
        <p:spPr>
          <a:xfrm flipH="1">
            <a:off x="1242959" y="3322939"/>
            <a:ext cx="2275493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9CE014A1-5DB8-4D17-AD7C-77051E1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482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715" y="1477963"/>
            <a:ext cx="3141133" cy="471170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555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05317" y="1140179"/>
            <a:ext cx="8148483" cy="511386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Kwota dotacji: </a:t>
            </a:r>
            <a:r>
              <a:rPr lang="pl-PL" altLang="pl-PL" sz="2200" dirty="0"/>
              <a:t>maksymalnie </a:t>
            </a:r>
            <a:r>
              <a:rPr lang="pl-PL" sz="2200" b="1" dirty="0"/>
              <a:t>6.000 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200" b="1" dirty="0"/>
              <a:t>Harmonogram: </a:t>
            </a:r>
            <a:r>
              <a:rPr lang="pl-PL" sz="2200" dirty="0"/>
              <a:t>minimum 3, maksymalnie 6 miesięcznego projektu jest przewidziany na okres między </a:t>
            </a:r>
            <a:r>
              <a:rPr lang="pl-PL" altLang="pl-PL" sz="2200" b="1" dirty="0"/>
              <a:t>1 lipca 2023 </a:t>
            </a:r>
            <a:r>
              <a:rPr lang="pl-PL" altLang="pl-PL" sz="2200" dirty="0"/>
              <a:t>–</a:t>
            </a:r>
            <a:r>
              <a:rPr lang="pl-PL" altLang="pl-PL" sz="2200" b="1" dirty="0"/>
              <a:t> 31 grudnia 2023 r.</a:t>
            </a:r>
            <a:br>
              <a:rPr lang="pl-PL" sz="2200" dirty="0"/>
            </a:br>
            <a:r>
              <a:rPr lang="pl-PL" altLang="pl-PL" sz="2200" b="1" dirty="0"/>
              <a:t>Pula na dotacje: 55 000,00 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200" b="1" dirty="0"/>
              <a:t>Termin złożenia wniosku: 18-05-2023, przez generator dostępny na stronie </a:t>
            </a:r>
            <a:r>
              <a:rPr lang="pl-PL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https://generatorspoleczny.pl</a:t>
            </a:r>
            <a:r>
              <a:rPr lang="pl-PL" sz="2400" b="1" dirty="0"/>
              <a:t> </a:t>
            </a:r>
            <a:endParaRPr lang="pl-PL" altLang="pl-PL" sz="2200" b="1" dirty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Czas realizacji projektów: 1 lipca 2023 </a:t>
            </a:r>
            <a:r>
              <a:rPr lang="pl-PL" altLang="pl-PL" sz="2200" dirty="0"/>
              <a:t>–</a:t>
            </a:r>
            <a:r>
              <a:rPr lang="pl-PL" altLang="pl-PL" sz="2200" b="1" dirty="0"/>
              <a:t> 31 grudnia 2023 r.</a:t>
            </a:r>
            <a:br>
              <a:rPr lang="pl-PL" altLang="pl-PL" sz="2200" b="1" dirty="0"/>
            </a:br>
            <a:r>
              <a:rPr lang="pl-PL" altLang="pl-PL" sz="2200" b="1" dirty="0"/>
              <a:t>Konsultacje udzielane będą w: siedzibie ODL, Marsz. Piłsudskiego 76 Oborniki. Tel: 883-777-918, 535-978-545 </a:t>
            </a:r>
            <a:br>
              <a:rPr lang="pl-PL" altLang="pl-PL" sz="2200" b="1" dirty="0"/>
            </a:br>
            <a:r>
              <a:rPr lang="pl-PL" altLang="pl-PL" sz="2200" b="1" dirty="0"/>
              <a:t>Formularz wniosku i regulamin konkursu można obejrzeć na stronie: </a:t>
            </a:r>
            <a:r>
              <a:rPr lang="pl-PL" altLang="pl-PL" sz="2200" b="1" dirty="0">
                <a:solidFill>
                  <a:srgbClr val="FF00FF"/>
                </a:solidFill>
                <a:hlinkClick r:id="rId4"/>
              </a:rPr>
              <a:t>www.kraina3rzek.pl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Ważne informacje: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517D594-9FDE-42C6-B5FD-E5D71E6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518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14943" y="1256436"/>
            <a:ext cx="8304075" cy="376010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b="1" dirty="0"/>
              <a:t>Minimum 25% wartości wnioskowanej dotacji</a:t>
            </a:r>
            <a:r>
              <a:rPr lang="pl-PL" altLang="pl-PL" sz="2000" dirty="0"/>
              <a:t>, przy czym: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min</a:t>
            </a:r>
            <a:r>
              <a:rPr lang="pl-PL" altLang="pl-PL" sz="2000" b="1" dirty="0"/>
              <a:t>. 5% w postaci finansowej </a:t>
            </a:r>
            <a:r>
              <a:rPr lang="pl-PL" sz="2000" dirty="0"/>
              <a:t>(wymaganie pozyskania wkładu finansowego nie dotyczy Inicjatywy Działaj Lokalnie),</a:t>
            </a:r>
            <a:endParaRPr lang="pl-PL" altLang="pl-PL" sz="20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pozostała część</a:t>
            </a:r>
            <a:r>
              <a:rPr lang="pl-PL" altLang="pl-PL" sz="2000" b="1" dirty="0"/>
              <a:t> </a:t>
            </a:r>
            <a:r>
              <a:rPr lang="pl-PL" altLang="pl-PL" sz="2000" dirty="0"/>
              <a:t>w postaci wkładu </a:t>
            </a:r>
            <a:r>
              <a:rPr lang="pl-PL" altLang="pl-PL" sz="2000" b="1" dirty="0"/>
              <a:t>usługowego, rzeczowego</a:t>
            </a:r>
            <a:br>
              <a:rPr lang="pl-PL" altLang="pl-PL" sz="2000" b="1" dirty="0"/>
            </a:br>
            <a:r>
              <a:rPr lang="pl-PL" altLang="pl-PL" sz="2000" dirty="0"/>
              <a:t>lub</a:t>
            </a:r>
            <a:r>
              <a:rPr lang="pl-PL" altLang="pl-PL" sz="2000" b="1" dirty="0"/>
              <a:t> pracy wolontariuszy.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dirty="0"/>
              <a:t>Wkład można pozyskać i zaangażować w trakcie realizacji projektu, we wniosku należy wskazać wysokość wkładu i planowane źródła finansowania.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B09C27-36BA-474B-A104-DCC818B0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28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362314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Wymagany wkład własny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57" y="2849078"/>
            <a:ext cx="2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BF34F3-23CC-4854-BC93-67CCB3A0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292845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Formularz wniosku</a:t>
            </a:r>
            <a:endParaRPr lang="pl-PL" sz="3200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E2D7029B-9763-4BA1-AEC6-925A06AF99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10363" y="3085203"/>
            <a:ext cx="599757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W 2023 roku wnioski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składane są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wyłącznie w Generatorze Społecznym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pod adresem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https://generatorspoleczny.pl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18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74FC664-D55C-4A98-AF38-81A7588864F2}"/>
              </a:ext>
            </a:extLst>
          </p:cNvPr>
          <p:cNvSpPr txBox="1">
            <a:spLocks/>
          </p:cNvSpPr>
          <p:nvPr/>
        </p:nvSpPr>
        <p:spPr>
          <a:xfrm>
            <a:off x="945779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9600" dirty="0"/>
              <a:t>„Działaj Lokalnie” to program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Polsko-Amerykańskiej Fundacji Wolności 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realizowany przez Akademię Rozwoju Filantropii w Polsce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i sieć Ośrodków Działaj Lokalnie</a:t>
            </a:r>
            <a:endParaRPr lang="pl-PL" dirty="0"/>
          </a:p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>
            <a:extLst>
              <a:ext uri="{FF2B5EF4-FFF2-40B4-BE49-F238E27FC236}">
                <a16:creationId xmlns:a16="http://schemas.microsoft.com/office/drawing/2014/main" id="{A293142E-C2E4-4507-BF96-D84F8E9DA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51" y="4919803"/>
            <a:ext cx="4073362" cy="12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0CBB8791-1508-414F-B9EF-4DF4E41E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539A912-DF50-46B4-91D6-3FAF2C583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20" y="5160858"/>
            <a:ext cx="3998362" cy="7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 descr="Obraz zawierający logo&#10;&#10;Opis wygenerowany automatycznie">
            <a:extLst>
              <a:ext uri="{FF2B5EF4-FFF2-40B4-BE49-F238E27FC236}">
                <a16:creationId xmlns:a16="http://schemas.microsoft.com/office/drawing/2014/main" id="{E9657AF5-3512-8980-210C-F1722CE92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60" y="3323245"/>
            <a:ext cx="1630680" cy="16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62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974937"/>
          </a:xfrm>
        </p:spPr>
        <p:txBody>
          <a:bodyPr>
            <a:noAutofit/>
          </a:bodyPr>
          <a:lstStyle/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został złożony w terminie, tj. do: 18 maja </a:t>
            </a:r>
            <a:r>
              <a:rPr lang="pl-PL" sz="2000" b="1" dirty="0">
                <a:solidFill>
                  <a:srgbClr val="FF00FF"/>
                </a:solidFill>
              </a:rPr>
              <a:t>2023 r.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online w generatorze </a:t>
            </a:r>
            <a:r>
              <a:rPr lang="pl-PL" sz="2000" b="1" dirty="0">
                <a:hlinkClick r:id="rId3"/>
              </a:rPr>
              <a:t>https://generatorspoleczny.pl/</a:t>
            </a:r>
            <a:r>
              <a:rPr lang="pl-PL" sz="2000" b="1" dirty="0"/>
              <a:t> w ramach Konkursu „Działaj Lokalnie 2023” </a:t>
            </a:r>
            <a:r>
              <a:rPr lang="pl-PL" sz="2000" dirty="0"/>
              <a:t>i jest kompletny (tj. zawiera odpowiedzi na wszystkie pytania).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przez organizację, instytucję lub grupę uprawnioną</a:t>
            </a:r>
            <a:br>
              <a:rPr lang="pl-PL" sz="2000" b="1" dirty="0"/>
            </a:br>
            <a:r>
              <a:rPr lang="pl-PL" sz="2000" b="1" dirty="0"/>
              <a:t>do udziału w konkursie, zgodnie z wytycznymi </a:t>
            </a:r>
            <a:r>
              <a:rPr lang="pl-PL" sz="2000" dirty="0"/>
              <a:t>przedstawionymi</a:t>
            </a:r>
            <a:br>
              <a:rPr lang="pl-PL" sz="2000" dirty="0"/>
            </a:br>
            <a:r>
              <a:rPr lang="pl-PL" sz="2000" dirty="0"/>
              <a:t>w § 5 Regulaminu naboru.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adresowany do społeczności do około 20.000 mieszkańców </a:t>
            </a:r>
            <a:r>
              <a:rPr lang="pl-PL" sz="2000" dirty="0"/>
              <a:t>(lub większej, objętej konkursem miejscowości), która mieści się w zasięgu działania ODL, a siedziba wnioskodawcy (organizacji, oddziału) znajduje się na obszarze objętym konkursem przez ODL.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altLang="pl-PL" sz="2000" b="1" dirty="0"/>
              <a:t>harmonogram</a:t>
            </a:r>
            <a:r>
              <a:rPr lang="pl-PL" alt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>
                <a:solidFill>
                  <a:srgbClr val="FF00FF"/>
                </a:solidFill>
              </a:rPr>
              <a:t> 3-6 m</a:t>
            </a:r>
            <a:r>
              <a:rPr lang="pl-PL" sz="2000" dirty="0"/>
              <a:t>iesięcznego projektu jest przewidziany na okres między </a:t>
            </a:r>
            <a:r>
              <a:rPr lang="pl-PL" sz="2000" b="1" dirty="0">
                <a:solidFill>
                  <a:srgbClr val="FF00FF"/>
                </a:solidFill>
              </a:rPr>
              <a:t>1 lipca 2023 – 31 grudnia 2023 r.</a:t>
            </a:r>
            <a:br>
              <a:rPr lang="pl-PL" sz="2000" dirty="0">
                <a:solidFill>
                  <a:srgbClr val="FF00FF"/>
                </a:solidFill>
              </a:rPr>
            </a:b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6147124-38EB-46DF-A428-F78D8E21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7816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 cd.: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2" y="1477818"/>
            <a:ext cx="8323823" cy="4711845"/>
          </a:xfrm>
        </p:spPr>
        <p:txBody>
          <a:bodyPr>
            <a:noAutofit/>
          </a:bodyPr>
          <a:lstStyle/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Przedstawiony we wniosku </a:t>
            </a:r>
            <a:r>
              <a:rPr lang="pl-PL" altLang="pl-PL" sz="2000" b="1" dirty="0"/>
              <a:t>budżet jest prawidłowo wypełniony</a:t>
            </a:r>
            <a:br>
              <a:rPr lang="pl-PL" altLang="pl-PL" sz="2000" b="1" dirty="0"/>
            </a:br>
            <a:r>
              <a:rPr lang="pl-PL" altLang="pl-PL" sz="2000" dirty="0"/>
              <a:t>(nie zawiera błędów rachunkowych).</a:t>
            </a:r>
          </a:p>
          <a:p>
            <a:pPr marL="457200" indent="-457200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Kwota wnioskowanej dotacji nie przekracza</a:t>
            </a:r>
            <a:r>
              <a:rPr lang="pl-PL" sz="2000" b="1" dirty="0">
                <a:solidFill>
                  <a:srgbClr val="FF00FF"/>
                </a:solidFill>
              </a:rPr>
              <a:t>  6.000 zł</a:t>
            </a:r>
            <a:r>
              <a:rPr lang="pl-PL" altLang="pl-PL" sz="2000" dirty="0"/>
              <a:t>.</a:t>
            </a:r>
          </a:p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Organizacja/grupa/Inicjatywa DL ma zaplanowany </a:t>
            </a:r>
            <a:r>
              <a:rPr lang="pl-PL" altLang="pl-PL" sz="2000" b="1" dirty="0"/>
              <a:t>wkład własny</a:t>
            </a:r>
            <a:br>
              <a:rPr lang="pl-PL" altLang="pl-PL" sz="2000" b="1" dirty="0"/>
            </a:br>
            <a:r>
              <a:rPr lang="pl-PL" altLang="pl-PL" sz="2000" b="1" dirty="0"/>
              <a:t>w wysokości minimum 25% wartości wnioskowanej dotacji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b="1" dirty="0"/>
              <a:t>z czego min. 5% w postaci finansowej</a:t>
            </a:r>
            <a:r>
              <a:rPr lang="pl-PL" sz="2000" dirty="0"/>
              <a:t> (wymaganie pozyskania wkładu finansowego nie dotyczy Inicjatywy Działaj Lokalnie), </a:t>
            </a:r>
            <a:r>
              <a:rPr lang="pl-PL" altLang="pl-PL" sz="2000" dirty="0"/>
              <a:t>pozostała część</a:t>
            </a:r>
            <a:br>
              <a:rPr lang="pl-PL" altLang="pl-PL" sz="2000" dirty="0"/>
            </a:br>
            <a:r>
              <a:rPr lang="pl-PL" altLang="pl-PL" sz="2000" b="1" dirty="0"/>
              <a:t>w postaci wkładu usługowego, rzeczowego lub pracy wolontariuszy</a:t>
            </a:r>
            <a:r>
              <a:rPr lang="pl-PL" altLang="pl-PL" sz="2000" dirty="0"/>
              <a:t>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 startAt="6"/>
            </a:pPr>
            <a:r>
              <a:rPr lang="pl-PL" altLang="pl-PL" sz="2000" b="1" dirty="0"/>
              <a:t>Środków pozyskanych w ramach innych programów PAFW</a:t>
            </a:r>
            <a:br>
              <a:rPr lang="pl-PL" altLang="pl-PL" sz="2000" b="1" dirty="0"/>
            </a:br>
            <a:r>
              <a:rPr lang="pl-PL" altLang="pl-PL" sz="2000" dirty="0"/>
              <a:t>(których pełna lista znajduje się na www.pafw.pl) </a:t>
            </a:r>
            <a:r>
              <a:rPr lang="pl-PL" altLang="pl-PL" sz="2000" b="1" dirty="0"/>
              <a:t>nie można wykazywać jako wymaganego wkładu własnego</a:t>
            </a:r>
            <a:r>
              <a:rPr lang="pl-PL" altLang="pl-PL" sz="2000" dirty="0"/>
              <a:t> do programu „Działaj Lokalnie”. </a:t>
            </a: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271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8C75486-7967-4C37-8DD0-262C4A454F90}"/>
              </a:ext>
            </a:extLst>
          </p:cNvPr>
          <p:cNvSpPr txBox="1"/>
          <p:nvPr/>
        </p:nvSpPr>
        <p:spPr>
          <a:xfrm>
            <a:off x="438539" y="2580466"/>
            <a:ext cx="482291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Wnioski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spełniające wszystkie kryteria formalne</a:t>
            </a: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 zostaną przekazane Komisji, która dokona oceny aplikacji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 oparciu o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kryteria merytoryczne.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C8C0CAF-9678-4E5E-A52E-FB5815D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32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C6A3018-EA07-4710-A4D2-A577B08F0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1507"/>
            <a:ext cx="4320000" cy="29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68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17476" y="1784056"/>
            <a:ext cx="8036323" cy="4401205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 zwrócić uwagę, że wypełnianie wniosku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traktować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 instruktaż, który „prowadzi piszącego za rękę”. Pokazuje m.in.: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 zaplanować projekt?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można robić w ramach projektu?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kogo zwrócić się o pomoc?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gdzie i jak promować projekt? </a:t>
            </a: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Wypełnianie wniosku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33</a:t>
            </a:fld>
            <a:endParaRPr lang="pl-PL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3113961" y="1784056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33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17476" y="1784057"/>
            <a:ext cx="8036323" cy="135378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Prosimy traktować wypełnianie wniosku, jako swoistą edukację w zakresie działalności na rzecz lokalnej społeczności.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działać lepiej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skuteczniej.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Wnioski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34</a:t>
            </a:fld>
            <a:endParaRPr lang="pl-PL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3113961" y="1784056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637" y="3298978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41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35</a:t>
            </a:fld>
            <a:endParaRPr lang="pl-PL"/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50" y="1773238"/>
            <a:ext cx="576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59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4" y="1477818"/>
            <a:ext cx="8052116" cy="4711845"/>
          </a:xfrm>
        </p:spPr>
        <p:txBody>
          <a:bodyPr>
            <a:normAutofit/>
          </a:bodyPr>
          <a:lstStyle/>
          <a:p>
            <a:pPr marL="0" indent="0" eaLnBrk="1">
              <a:buFont typeface="Arial" charset="0"/>
              <a:buNone/>
              <a:defRPr/>
            </a:pPr>
            <a:r>
              <a:rPr lang="pl-PL" sz="2000" b="1" dirty="0"/>
              <a:t>Komisja wybierze te projekty, które w najwyższym stopniu spełnią następujące kryteria: 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odpowiadają na jasno zdefiniowaną potrzebę</a:t>
            </a:r>
            <a:r>
              <a:rPr lang="pl-PL" sz="2000" dirty="0"/>
              <a:t>, ważną dla społeczności, której zaspokojenie służy dobru wspólnemu;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działania adekwatne do opisanej potrzeby</a:t>
            </a:r>
            <a:r>
              <a:rPr lang="pl-PL" sz="2000" dirty="0"/>
              <a:t>, właściwy do założeń projektu harmonogram działań oraz wymierne rezultaty;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szeroko angażują mieszkańców do zaspokojenia tej potrzeby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przez to do aktywności na rzecz dobra wspólnego, opierają się na współpracy z partnerami instytucjonalnymi i wolontariuszami;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atrakcyjne dla odbiorców działania i różnorodny sposób komunikowania o planowanych działaniach</a:t>
            </a:r>
            <a:r>
              <a:rPr lang="pl-PL" sz="2000" dirty="0"/>
              <a:t>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proponują nowe działania/nową ofertę dla mieszkańców</a:t>
            </a:r>
            <a:r>
              <a:rPr lang="pl-PL" sz="2000" dirty="0"/>
              <a:t>, albo włączają nowe środowiska wprowadzone wcześniej działania;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36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274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042785" cy="4711845"/>
          </a:xfrm>
        </p:spPr>
        <p:txBody>
          <a:bodyPr>
            <a:normAutofit/>
          </a:bodyPr>
          <a:lstStyle/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jasno i w sposób wymierny przedstawiają planowane korzyści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jakie w efekcie realizacji projektu odniosą jego bezpośredni uczestnicy oraz lokalna społeczność, a także sami realizatorzy;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planują kontynuowanie wybranych działań projektu i podtrzymanie aktywności środowisk lub grup społecznych po zakończeniu realizacji projektu</a:t>
            </a:r>
            <a:r>
              <a:rPr lang="pl-PL" altLang="pl-PL" sz="2000" i="1" dirty="0"/>
              <a:t>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gwarantują zaangażowanie wymaganego wkładu własnego;</a:t>
            </a:r>
            <a:endParaRPr lang="pl-PL" altLang="pl-PL" sz="2000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mają budżet adekwatny do zaplanowanych działań</a:t>
            </a:r>
            <a:r>
              <a:rPr lang="pl-PL" altLang="pl-PL" sz="2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329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250301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b="1" dirty="0"/>
              <a:t>Dodatkowe możliwości</a:t>
            </a:r>
            <a:br>
              <a:rPr lang="pl-PL" altLang="pl-PL" sz="3200" b="1" dirty="0"/>
            </a:br>
            <a:r>
              <a:rPr lang="pl-PL" altLang="pl-PL" sz="3200" b="1" dirty="0"/>
              <a:t>dla uczestników Programu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500" y="3349592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04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Przydatne materiały, publikacje, są zamieszczane na stronie:</a:t>
            </a:r>
          </a:p>
          <a:p>
            <a:pPr marL="0" indent="0">
              <a:buNone/>
            </a:pPr>
            <a:r>
              <a:rPr lang="pl-PL" dirty="0">
                <a:hlinkClick r:id="rId3"/>
              </a:rPr>
              <a:t>http://dzialajlokalnie.pl/strefa-grantobiorcy/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83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06" y="1468438"/>
            <a:ext cx="7062787" cy="470852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651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40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23934" y="1069062"/>
            <a:ext cx="5346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„Opowiedz…”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318EAB1B-1EB8-4D8F-98FD-DFB432312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15633"/>
            <a:ext cx="4320000" cy="282673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EC95CC6-E349-4E8A-B88E-CA1FAC01216F}"/>
              </a:ext>
            </a:extLst>
          </p:cNvPr>
          <p:cNvSpPr txBox="1"/>
          <p:nvPr/>
        </p:nvSpPr>
        <p:spPr>
          <a:xfrm>
            <a:off x="505500" y="1869281"/>
            <a:ext cx="4861629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Konkurs ma na celu zachęcenie </a:t>
            </a:r>
            <a:r>
              <a:rPr lang="pl-PL" sz="1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grantobiorców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Ośrodków Działaj Lokalnie do poszukiwania atrakcyjnych sposobów opisywania i promowania działań realizowanych w ramach Programu.  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Konkursie zostaną wyłonione i nagrodzone prace, które są filmową, artystyczną formą prezentacji projektów o wysokiej wartości merytorycznej. Celem Programu jest aktywizacja lokalnej społeczności oraz budowanie dobra wspólnego, co powinno znaleźć odzwierciedlenie w nadesłanych pracach.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24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477818"/>
            <a:ext cx="10196331" cy="4878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Stworzone w ramach Konkursu filmy stanowią formę promocji zarówno poszczególnych projektów, jak i całego Programu. Filmy mogą także zachęcać do współpracy przyszłych partnerów. 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 również rodzaj podziękowania dla uczestników projektów i tych, którzy wspierali działania organizacji. Filmy te warto wykorzystać w mediach społecznościowych.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Filmy powstałe w ramach Konkursu powinny spełniać następujące warunki: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pełnić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funkcje komunikacyjno-promocyjne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wykorzystywać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nowoczesne technologie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 bazować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kreatywnych pomysłach i rozwiązaniach,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skupiać się zarówno na treści jak i na formie prac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prezentować ciekawe inicjatywy i ich rezultaty oraz pozytywne zmiany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 zaszły w społecznościach w wyniku ich aktywności.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dokumentować proces budowania dobra wspólnego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który dokonał się dzięki realizacji projektu,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koncentrować się na osobistych historiach ludzi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liderów lokalnych, na pokazaniu konkretnych zmian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danej miejscowości, a także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wypromowaniu inicjatyw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 są ciekawą propozycją dla całego regionu.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805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911096"/>
            <a:ext cx="10459649" cy="413657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2000" dirty="0"/>
              <a:t>W 2023 roku prowadzone są 4 kategorie konkursowe: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NASZE MIEJSCE</a:t>
            </a:r>
            <a:endParaRPr lang="pl-PL" sz="20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MAKING OFF </a:t>
            </a: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</a:t>
            </a: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HISTORIA TWORZENIA PROJEKTU</a:t>
            </a:r>
            <a:endParaRPr lang="pl-PL" sz="20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effectLst/>
                <a:ea typeface="Times New Roman" panose="02020603050405020304" pitchFamily="18" charset="0"/>
              </a:rPr>
              <a:t>BOHATER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IMPACT</a:t>
            </a:r>
            <a:endParaRPr lang="pl-PL" sz="2000" b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42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81" y="3869355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86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657350"/>
            <a:ext cx="10459649" cy="439031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2000" dirty="0"/>
              <a:t>Kategorie konkursowe cd.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43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0D03EDD-6C5A-42BD-99B3-57D7D832327F}"/>
              </a:ext>
            </a:extLst>
          </p:cNvPr>
          <p:cNvSpPr txBox="1"/>
          <p:nvPr/>
        </p:nvSpPr>
        <p:spPr>
          <a:xfrm>
            <a:off x="999468" y="2210068"/>
            <a:ext cx="10110492" cy="1200329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Nasze miejsce</a:t>
            </a:r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</a:pP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kategoria pozwala zaprezentować filmy o przestrzeniach, które łączą ludzi, specyfice lokalnej społeczności, wyjątkowości danego miejsca czy miejscowości w kontekście zrealizowanego projektu. Prace zgłoszone</a:t>
            </a:r>
            <a:b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tej kategorii mogą̨ również odnosić się̨ do poczucia tożsamości lokalnej i historii „małych ojczyzn”.</a:t>
            </a:r>
            <a:endParaRPr lang="pl-PL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0A83BF3-16BC-4FD6-8A39-11F5AFC8EDB7}"/>
              </a:ext>
            </a:extLst>
          </p:cNvPr>
          <p:cNvSpPr txBox="1"/>
          <p:nvPr/>
        </p:nvSpPr>
        <p:spPr>
          <a:xfrm>
            <a:off x="999468" y="3806839"/>
            <a:ext cx="10110492" cy="1754326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Making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off 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historia tworzenia projektu</a:t>
            </a:r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kategoria pozwala zaprezentować filmy o procesie tworzenia projektu. Działania materialne, związane</a:t>
            </a:r>
            <a:b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budową czy rewitalizacją (np.: świetlica, park, boisko, miejsce spotkań, kwietna łąka, wiejska pasieka). Można w niej pokazać projekty oparte na wydarzeniach kulturalnych i integracyjnych</a:t>
            </a:r>
            <a:b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(np.: 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warsztaty, happening, konkurs, przegląd, festyn/święto lokalne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itp.), które przyciągnęły zarówno mieszkańców jak i turystów.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28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647825"/>
            <a:ext cx="10459649" cy="439984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2000" dirty="0"/>
              <a:t>Kategorie konkursowe cd.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44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0A83BF3-16BC-4FD6-8A39-11F5AFC8EDB7}"/>
              </a:ext>
            </a:extLst>
          </p:cNvPr>
          <p:cNvSpPr txBox="1"/>
          <p:nvPr/>
        </p:nvSpPr>
        <p:spPr>
          <a:xfrm>
            <a:off x="999468" y="4447684"/>
            <a:ext cx="10199242" cy="100027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Impact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filmy o wpływie, oddziaływaniu projektu  w skali lokalnej, czy też ponadlokalnej. Kategoria ta pozwala na pokazanie konkretnych zmian, jakie zaszły we wsiach i miasteczkach, w których realizowane były projekty. 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BE7AD6-78D8-4C9B-8867-ABA70B59053B}"/>
              </a:ext>
            </a:extLst>
          </p:cNvPr>
          <p:cNvSpPr txBox="1"/>
          <p:nvPr/>
        </p:nvSpPr>
        <p:spPr>
          <a:xfrm>
            <a:off x="999467" y="2185163"/>
            <a:ext cx="10199243" cy="17543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Bohater</a:t>
            </a:r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ategoria może zawierać filmy opowiadane z perspektywy bohatera (lidera, członka zespołu, beneficjenta), ale również pokazujące bohatera, który stał się motywem przewodnim projektu (lokalny poeta, artysta, aktywista, lokalny produkt, zwyczaj). W tej kategorii powinny znaleźć się̨ prace, które opowiedzą̨</a:t>
            </a:r>
            <a:b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konkretnych osobach zaangażowanych w realizację projektu lub jego inspiratorów. Prace, przez pryzmat tych osób, zilustrują̨ proces, realizacji projektu i ewentualnie jego wpływ na lokalną społeczność. 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902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477818"/>
            <a:ext cx="10459649" cy="471184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Forma: reportaż multimedialny lub krótki film </a:t>
            </a:r>
            <a:r>
              <a:rPr lang="pl-PL" sz="4200" b="1" dirty="0"/>
              <a:t>(</a:t>
            </a:r>
            <a:r>
              <a:rPr lang="pl-PL" sz="4200" b="1" dirty="0">
                <a:cs typeface="Tahoma" panose="020B0604030504040204" pitchFamily="34" charset="0"/>
              </a:rPr>
              <a:t>f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ilmy w głównej mierze składające się z fotografii, zaanimowanych zdjęć, bądź statycznych plansz, nie zostaną zakwalifikowane do Konkursu)</a:t>
            </a:r>
            <a:r>
              <a:rPr lang="pl-PL" sz="4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endParaRPr lang="pl-PL" sz="42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4200" dirty="0"/>
              <a:t>Czas trwania filmu: </a:t>
            </a:r>
            <a:r>
              <a:rPr lang="pl-PL" sz="4200" b="1" dirty="0"/>
              <a:t>maksymalnie do 2 minut (120 sekund),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b="1" dirty="0">
                <a:ea typeface="Times New Roman" panose="02020603050405020304" pitchFamily="18" charset="0"/>
                <a:cs typeface="Tahoma" panose="020B0604030504040204" pitchFamily="34" charset="0"/>
              </a:rPr>
              <a:t>W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ebinarium, zorganizowane przez ARFP,</a:t>
            </a:r>
            <a:r>
              <a:rPr lang="pl-PL" sz="4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poszerzające wiedzę z zakresu przygotowania filmów</a:t>
            </a:r>
            <a:br>
              <a:rPr lang="pl-PL" sz="4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4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pod względem merytorycznym i technicznym</a:t>
            </a:r>
            <a:r>
              <a:rPr lang="pl-PL" sz="4200" dirty="0">
                <a:ea typeface="Times New Roman" panose="02020603050405020304" pitchFamily="18" charset="0"/>
                <a:cs typeface="Tahoma" panose="020B0604030504040204" pitchFamily="34" charset="0"/>
              </a:rPr>
              <a:t> (dwa terminy czerwiec i wrzesień). </a:t>
            </a:r>
            <a:endParaRPr lang="pl-PL" sz="42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4200" dirty="0"/>
              <a:t>Zachęcamy do zapoznania się z materiałami, które pomogą przygotować pracę: </a:t>
            </a:r>
          </a:p>
          <a:p>
            <a:pPr marL="1350963" indent="-457200" eaLnBrk="1" hangingPunct="1">
              <a:lnSpc>
                <a:spcPct val="110000"/>
              </a:lnSpc>
              <a:defRPr/>
            </a:pPr>
            <a:r>
              <a:rPr lang="pl-PL" sz="4200" dirty="0"/>
              <a:t>Zestawienie prac nagrodzonych i wyróżnionych w ostatnich latach 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Twórcze opowiadanie o projektach społecznych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Muzyka w pracach konkursowych 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pl-PL" sz="4200" dirty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Wszystkie materiały dostępne na stronie </a:t>
            </a:r>
            <a:r>
              <a:rPr lang="pl-PL" sz="4200" dirty="0">
                <a:hlinkClick r:id="rId3"/>
              </a:rPr>
              <a:t>http://dzialajlokalnie.pl/strefa-grantobiorcy/</a:t>
            </a:r>
            <a:r>
              <a:rPr lang="pl-PL" sz="4200" dirty="0"/>
              <a:t> </a:t>
            </a:r>
            <a:br>
              <a:rPr lang="pl-PL" sz="4200" dirty="0"/>
            </a:br>
            <a:r>
              <a:rPr lang="pl-PL" sz="4200" dirty="0"/>
              <a:t>menu: Konkurs „Opowiedz…”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953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477818"/>
            <a:ext cx="10459649" cy="471184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Terminy spotkań dla </a:t>
            </a:r>
            <a:r>
              <a:rPr lang="pl-PL" sz="2000" dirty="0" err="1"/>
              <a:t>grantobiorców</a:t>
            </a:r>
            <a:r>
              <a:rPr lang="pl-PL" sz="2000" dirty="0"/>
              <a:t> zainteresowanych udziałem w Konkursie „Opowiedz…”: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Terminy warsztatów: (sierpień/wrzesień)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 nadsyłania prac na etapie lokalnym Konkursu:</a:t>
            </a:r>
            <a:r>
              <a:rPr lang="pl-PL" altLang="pl-PL" sz="2000" b="1" dirty="0"/>
              <a:t> 31 grudnia 2023 r.</a:t>
            </a:r>
            <a:endParaRPr lang="pl-PL" sz="2000" dirty="0"/>
          </a:p>
          <a:p>
            <a:pPr marL="0" indent="0">
              <a:buNone/>
              <a:defRPr/>
            </a:pPr>
            <a:r>
              <a:rPr lang="pl-PL"/>
              <a:t> 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214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„Dobroczyńca Roku”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swojego darczyńcy biznesowego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do Konkursu o tytuł „Dobroczyńca Roku”, szczególnie w kategorii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Lokalne partnerstwa.</a:t>
            </a: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 stronie </a:t>
            </a: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www.dobroczyncaroku.pl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można zgłaszać darczyńców biznesowych,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którzy wsparli lokalnie inicjatywy mieszkańców.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612A5A8-E224-46C0-B3D5-C538EB0607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29564"/>
            <a:ext cx="4320000" cy="279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0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93C8D-E185-4133-AA26-E7525834C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2" y="1477818"/>
            <a:ext cx="8311906" cy="507709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Zwiększeniu kompetencji, pomocnych w realizacji projektów, mogą służyć kursy i szkolenia zamieszczone na  platformie </a:t>
            </a:r>
            <a:r>
              <a:rPr lang="pl-PL" altLang="pl-PL" sz="2000" b="1" dirty="0" err="1"/>
              <a:t>Kursodrom</a:t>
            </a:r>
            <a:r>
              <a:rPr lang="pl-PL" altLang="pl-PL" sz="2000" b="1" dirty="0"/>
              <a:t>:</a:t>
            </a:r>
            <a:r>
              <a:rPr lang="pl-PL" altLang="pl-PL" sz="2000" dirty="0"/>
              <a:t> </a:t>
            </a:r>
            <a:r>
              <a:rPr lang="pl-PL" altLang="pl-PL" sz="2000" dirty="0">
                <a:hlinkClick r:id="rId3"/>
              </a:rPr>
              <a:t>http://bit.ly/KursyDlaAnimatorow</a:t>
            </a:r>
            <a:endParaRPr lang="pl-PL" altLang="pl-PL" sz="20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to bezpłatna platforma e-learningowa, oferująca nieograniczony dostęp do zasobów edukacyjnych związanych z zarządzaniem i codzienną działalnością organizacji pozarządowych.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jest stale rozwijanym serwisem edukacyjnym</a:t>
            </a:r>
            <a:r>
              <a:rPr lang="pl-PL" altLang="pl-PL" sz="2000" dirty="0"/>
              <a:t>, gdzie znaleźć można: kursy online, filmy edukacyjne, nagrania webinariów, interaktywne narzędzia online i inne.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Dostęp do wszystkich otwartych zasobów jest bezpłatny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a korzystanie z platformy </a:t>
            </a:r>
            <a:r>
              <a:rPr lang="pl-PL" altLang="pl-PL" sz="2000" dirty="0" err="1"/>
              <a:t>Kursodrom</a:t>
            </a:r>
            <a:r>
              <a:rPr lang="pl-PL" altLang="pl-PL" sz="2000" dirty="0"/>
              <a:t> wymaga tylko zarejestrowania się.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platformy jest Fundacja Akademia Organizacji Obywatelskich.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5C3910-2D34-4E62-AD78-E985979F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48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489362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</a:rPr>
              <a:t>–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Kursodrom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395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Istotnym wsparciem podczas realizacji projektów może być praca</a:t>
            </a:r>
            <a:br>
              <a:rPr lang="pl-PL" sz="2000" b="1" dirty="0"/>
            </a:br>
            <a:r>
              <a:rPr lang="pl-PL" sz="2000" b="1" dirty="0"/>
              <a:t>e-wolontariuszy, którzy tłumnie gromadzą się w serwisie </a:t>
            </a:r>
            <a:r>
              <a:rPr lang="pl-PL" sz="2000" b="1" dirty="0" err="1"/>
              <a:t>TuDu</a:t>
            </a:r>
            <a:r>
              <a:rPr lang="pl-PL" sz="2000" b="1" dirty="0"/>
              <a:t>. </a:t>
            </a:r>
          </a:p>
          <a:p>
            <a:pPr marL="0" indent="0">
              <a:buNone/>
            </a:pPr>
            <a:r>
              <a:rPr lang="pl-PL" sz="2000" b="1" dirty="0">
                <a:hlinkClick r:id="rId3"/>
              </a:rPr>
              <a:t>TuDu.org.pl</a:t>
            </a:r>
            <a:r>
              <a:rPr lang="pl-PL" sz="2000" b="1" dirty="0"/>
              <a:t> to największa w Polsce platforma</a:t>
            </a:r>
            <a:r>
              <a:rPr lang="pl-PL" sz="2000" dirty="0"/>
              <a:t>, za pośrednictwem</a:t>
            </a:r>
            <a:br>
              <a:rPr lang="pl-PL" sz="2000" dirty="0"/>
            </a:br>
            <a:r>
              <a:rPr lang="pl-PL" sz="2000" dirty="0"/>
              <a:t>której organizacje społeczne i wolontariusze mogą współpracować zdalnie.</a:t>
            </a:r>
            <a:br>
              <a:rPr lang="pl-PL" sz="2000" dirty="0"/>
            </a:br>
            <a:r>
              <a:rPr lang="pl-PL" sz="2000" dirty="0"/>
              <a:t>Odbywa się tu cały proces wykonywania zadania: organizacja publikuje zadanie, wolontariusze je wykonują, po czym zamieszczają na </a:t>
            </a:r>
            <a:r>
              <a:rPr lang="pl-PL" sz="2000" dirty="0" err="1"/>
              <a:t>TuDu</a:t>
            </a:r>
            <a:r>
              <a:rPr lang="pl-PL" sz="2000" dirty="0"/>
              <a:t> rozwiązanie, organizacja je pobiera i wystawia ocenę.</a:t>
            </a:r>
          </a:p>
          <a:p>
            <a:pPr marL="0" indent="0">
              <a:buNone/>
            </a:pPr>
            <a:r>
              <a:rPr lang="pl-PL" sz="2000" b="1" dirty="0"/>
              <a:t>Ponad 5000 zarejestrowanych dotychczas na </a:t>
            </a:r>
            <a:r>
              <a:rPr lang="pl-PL" sz="2000" b="1" dirty="0" err="1"/>
              <a:t>TuDu</a:t>
            </a:r>
            <a:r>
              <a:rPr lang="pl-PL" sz="2000" b="1" dirty="0"/>
              <a:t> wolontariuszy</a:t>
            </a:r>
            <a:br>
              <a:rPr lang="pl-PL" sz="2000" b="1" dirty="0"/>
            </a:br>
            <a:r>
              <a:rPr lang="pl-PL" sz="2000" dirty="0"/>
              <a:t>posiada zestaw cennych dla organizacji umiejętności, między innymi: tłumaczenia tekstów z i na różne języki, projektowania graficznego, wyszukiwania informacji czy animowania mediów społecznościowych.</a:t>
            </a:r>
          </a:p>
          <a:p>
            <a:pPr marL="0" indent="0">
              <a:buNone/>
            </a:pPr>
            <a:r>
              <a:rPr lang="pl-PL" sz="2000" dirty="0"/>
              <a:t>Prowadzący portal zespół Fundacji Dobra Sieć oferuje pomoc w dzieleniu projektów na mikro-zadania oraz ich przystępnym redagowaniu dla wolontariuszy (kontakt:  czesc@tudu.org.pl).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49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E-wolontariat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wsparcie dla organizacji</a:t>
            </a:r>
          </a:p>
        </p:txBody>
      </p:sp>
    </p:spTree>
    <p:extLst>
      <p:ext uri="{BB962C8B-B14F-4D97-AF65-F5344CB8AC3E}">
        <p14:creationId xmlns:p14="http://schemas.microsoft.com/office/powerpoint/2010/main" val="398548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3D53E4-E61B-4E45-B707-254AA8700F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W programie „Działaj Lokalnie” wspierane są projekty,</a:t>
            </a:r>
            <a:br>
              <a:rPr lang="pl-PL" sz="2000" dirty="0"/>
            </a:br>
            <a:r>
              <a:rPr lang="pl-PL" sz="2000" dirty="0"/>
              <a:t>które</a:t>
            </a:r>
            <a:r>
              <a:rPr lang="pl-PL" sz="2000" b="1" dirty="0"/>
              <a:t> inicjują współpracę</a:t>
            </a:r>
            <a:r>
              <a:rPr lang="pl-PL" sz="2000" dirty="0"/>
              <a:t> </a:t>
            </a:r>
            <a:r>
              <a:rPr lang="pl-PL" sz="2000" b="1" dirty="0"/>
              <a:t>mieszkańców</a:t>
            </a:r>
            <a:r>
              <a:rPr lang="pl-PL" sz="2000" dirty="0"/>
              <a:t> </a:t>
            </a:r>
            <a:r>
              <a:rPr lang="pl-PL" sz="2000" b="1" dirty="0"/>
              <a:t>na rzecz dobra wspólnego</a:t>
            </a:r>
            <a:br>
              <a:rPr lang="pl-PL" sz="2000" b="1" dirty="0"/>
            </a:br>
            <a:r>
              <a:rPr lang="pl-PL" sz="2000" dirty="0"/>
              <a:t>i które służą pobudzaniu aktywności społecznej, poprawie jakości życia.</a:t>
            </a:r>
            <a:br>
              <a:rPr lang="pl-PL" sz="2000" dirty="0"/>
            </a:br>
            <a:r>
              <a:rPr lang="pl-PL" sz="2000" dirty="0"/>
              <a:t>W rezultacie podejmowane działania mają przyczyniać się do budowania lokalnego </a:t>
            </a:r>
            <a:r>
              <a:rPr lang="pl-PL" sz="2000" b="1" dirty="0"/>
              <a:t>kapitału społecznego</a:t>
            </a:r>
            <a:r>
              <a:rPr lang="pl-PL" sz="2000" dirty="0"/>
              <a:t>.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Program jest prowadzony z myślą o organizacjach pozarządowych oraz grupach nieformalnych, które podejmują wspólny wysiłek,</a:t>
            </a:r>
            <a:br>
              <a:rPr lang="pl-PL" sz="2000" dirty="0"/>
            </a:br>
            <a:r>
              <a:rPr lang="pl-PL" sz="2000" dirty="0"/>
              <a:t>aby w ich społecznościach żyło się lepiej.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F384B25-1873-4015-BBC9-E72C226530CE}"/>
              </a:ext>
            </a:extLst>
          </p:cNvPr>
          <p:cNvSpPr txBox="1"/>
          <p:nvPr/>
        </p:nvSpPr>
        <p:spPr>
          <a:xfrm>
            <a:off x="327258" y="1567006"/>
            <a:ext cx="31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 Programu</a:t>
            </a:r>
            <a:endParaRPr lang="pl-PL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E892ABC-5817-4101-AD71-983B70EAD8F3}"/>
              </a:ext>
            </a:extLst>
          </p:cNvPr>
          <p:cNvCxnSpPr>
            <a:cxnSpLocks/>
          </p:cNvCxnSpPr>
          <p:nvPr/>
        </p:nvCxnSpPr>
        <p:spPr>
          <a:xfrm>
            <a:off x="327258" y="2220777"/>
            <a:ext cx="2409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800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8" y="1367778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dirty="0">
                <a:latin typeface="+mj-lt"/>
              </a:rPr>
              <a:t>Dziękujemy za uwagę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</a:rPr>
              <a:t>i zapraszamy do dyskusji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499" y="3282214"/>
            <a:ext cx="3600000" cy="24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7BA4E087-9C63-4482-968F-919D96C3C40D}"/>
              </a:ext>
            </a:extLst>
          </p:cNvPr>
          <p:cNvSpPr txBox="1"/>
          <p:nvPr/>
        </p:nvSpPr>
        <p:spPr>
          <a:xfrm>
            <a:off x="377060" y="1816170"/>
            <a:ext cx="502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Program „Działaj Lokalnie” wspiera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aktywność obywatelską, w tym m.in.: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wolontariat, 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filantropię, 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przywództwo i partnerstwo.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6</a:t>
            </a:fld>
            <a:endParaRPr lang="pl-PL"/>
          </a:p>
        </p:txBody>
      </p:sp>
      <p:pic>
        <p:nvPicPr>
          <p:cNvPr id="13" name="Obraz 12" descr="Obraz zawierający tekst, pozujący, grupa&#10;&#10;Opis wygenerowany automatycznie">
            <a:extLst>
              <a:ext uri="{FF2B5EF4-FFF2-40B4-BE49-F238E27FC236}">
                <a16:creationId xmlns:a16="http://schemas.microsoft.com/office/drawing/2014/main" id="{087EDE06-4B68-49B0-AA7A-D7775E723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23" y="1811108"/>
            <a:ext cx="4320000" cy="323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3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53472" y="1229022"/>
            <a:ext cx="8412520" cy="542781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Zaangażowanie społeczne i odpowiedzialność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Podejmowane w Programie przedsięwzięcia służą wyzwalaniu społecznej energii. Ośrodki Działaj Lokalnie komunikują się ze swoją społecznością, angażują mieszkańców wsi i małych miast we wspólne działania.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Wsparcie otrzymują projekty będące odpowiedzią na konkretne potrzeby.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Gotowość do podejmowania wyzwań i otwartość na współpracę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Ośrodki Działaj Lokalnie i realizatorzy projektów lokalnych poszukują niestandardowych metod działania, eksplorują nowe obszary zaangażowania społecznego oraz promują innowacyjne rozwiązania wśród swoich partnerów i odbiorców projektów.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Dzielenie się zasobami i budowanie partnerstw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Działając na rzecz dobra wspólnego, Ośrodki Działaj Lokalnie, realizatorzy projektów, mieszkańcy jak i wolontariusze pozyskują i angażują partnerów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i zasoby (finansowe i rzeczowe). Wszyscy dbają o jak najlepsze wykorzystanie powierzonych środków, transparentność procedur, rzetelny monitoring i rozliczenie prowadzonych działań. Budowany jest kapitał społeczny oparty na zaufaniu partnerów i obywateli.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C08EE1-4FB3-44FB-8564-7C6EB9519BD8}"/>
              </a:ext>
            </a:extLst>
          </p:cNvPr>
          <p:cNvSpPr txBox="1"/>
          <p:nvPr/>
        </p:nvSpPr>
        <p:spPr>
          <a:xfrm>
            <a:off x="336884" y="1311131"/>
            <a:ext cx="2261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Wartości</a:t>
            </a:r>
            <a:br>
              <a:rPr lang="pl-PL" sz="3200" b="1" dirty="0">
                <a:solidFill>
                  <a:schemeClr val="bg1"/>
                </a:solidFill>
                <a:latin typeface="+mj-lt"/>
              </a:rPr>
            </a:br>
            <a:r>
              <a:rPr lang="pl-PL" sz="3200" b="1" dirty="0">
                <a:solidFill>
                  <a:schemeClr val="bg1"/>
                </a:solidFill>
                <a:latin typeface="+mj-lt"/>
              </a:rPr>
              <a:t>i postawy </a:t>
            </a:r>
            <a:r>
              <a:rPr lang="pl-PL" sz="4400" b="1" dirty="0">
                <a:solidFill>
                  <a:schemeClr val="bg1"/>
                </a:solidFill>
                <a:latin typeface="+mj-lt"/>
              </a:rPr>
              <a:t> </a:t>
            </a:r>
            <a:endParaRPr lang="pl-PL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ED79964-38A7-4F60-BC68-2DEA8EBF2D72}"/>
              </a:ext>
            </a:extLst>
          </p:cNvPr>
          <p:cNvCxnSpPr>
            <a:cxnSpLocks/>
          </p:cNvCxnSpPr>
          <p:nvPr/>
        </p:nvCxnSpPr>
        <p:spPr>
          <a:xfrm flipV="1">
            <a:off x="336884" y="266384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2540AEC-48C3-4485-830C-CD0BA9FDFBCF}"/>
              </a:ext>
            </a:extLst>
          </p:cNvPr>
          <p:cNvSpPr txBox="1"/>
          <p:nvPr/>
        </p:nvSpPr>
        <p:spPr>
          <a:xfrm>
            <a:off x="337931" y="2754683"/>
            <a:ext cx="2145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„Działaj Lokalnie” jest programem, który promuje takie wartości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i postawy jak: </a:t>
            </a:r>
          </a:p>
        </p:txBody>
      </p:sp>
    </p:spTree>
    <p:extLst>
      <p:ext uri="{BB962C8B-B14F-4D97-AF65-F5344CB8AC3E}">
        <p14:creationId xmlns:p14="http://schemas.microsoft.com/office/powerpoint/2010/main" val="325689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90AB5B8-61CA-4D44-BE98-88800AD5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3525" y="827503"/>
            <a:ext cx="6626266" cy="458784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Działaj Lokalnie to: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28" y="1441676"/>
            <a:ext cx="4391284" cy="2520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08" y="3654197"/>
            <a:ext cx="585263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-dzialaj-lokalnie-infografia-co-dalej-sty-2015_final">
            <a:extLst>
              <a:ext uri="{FF2B5EF4-FFF2-40B4-BE49-F238E27FC236}">
                <a16:creationId xmlns:a16="http://schemas.microsoft.com/office/drawing/2014/main" id="{EE3AC27A-086A-48E6-ADBE-A8CA96C6D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810454"/>
            <a:ext cx="8677275" cy="588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94F5771-281B-4710-A61A-84C7B966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9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984738" y="164123"/>
            <a:ext cx="193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Rola ODL</a:t>
            </a:r>
          </a:p>
        </p:txBody>
      </p:sp>
    </p:spTree>
    <p:extLst>
      <p:ext uri="{BB962C8B-B14F-4D97-AF65-F5344CB8AC3E}">
        <p14:creationId xmlns:p14="http://schemas.microsoft.com/office/powerpoint/2010/main" val="4903474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3096</Words>
  <Application>Microsoft Office PowerPoint</Application>
  <PresentationFormat>Panoramiczny</PresentationFormat>
  <Paragraphs>307</Paragraphs>
  <Slides>50</Slides>
  <Notes>50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Calibri Light</vt:lpstr>
      <vt:lpstr>Config</vt:lpstr>
      <vt:lpstr>Symbol</vt:lpstr>
      <vt:lpstr>Wingdings</vt:lpstr>
      <vt:lpstr>Motyw pakietu Office</vt:lpstr>
      <vt:lpstr>Projekt niestandardowy</vt:lpstr>
      <vt:lpstr>Spotkanie informacyjne dla wnioskodawców  programu „Działaj Lokalnie”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Działaj Lokalnie to: </vt:lpstr>
      <vt:lpstr>Prezentacja programu PowerPoint</vt:lpstr>
      <vt:lpstr>Zasady udziału w Programie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Formularz wniosku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Dodatkowe możliwości dla uczestników Programu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i zapraszamy do dyskusji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Zieliński</dc:creator>
  <cp:lastModifiedBy>Karolina Skowrońska</cp:lastModifiedBy>
  <cp:revision>131</cp:revision>
  <cp:lastPrinted>2023-04-13T07:53:24Z</cp:lastPrinted>
  <dcterms:created xsi:type="dcterms:W3CDTF">2021-03-24T14:14:58Z</dcterms:created>
  <dcterms:modified xsi:type="dcterms:W3CDTF">2023-04-13T08:47:28Z</dcterms:modified>
</cp:coreProperties>
</file>