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1"/>
  </p:sldMasterIdLst>
  <p:notesMasterIdLst>
    <p:notesMasterId r:id="rId28"/>
  </p:notesMasterIdLst>
  <p:handoutMasterIdLst>
    <p:handoutMasterId r:id="rId29"/>
  </p:handoutMasterIdLst>
  <p:sldIdLst>
    <p:sldId id="259" r:id="rId2"/>
    <p:sldId id="402" r:id="rId3"/>
    <p:sldId id="406" r:id="rId4"/>
    <p:sldId id="405" r:id="rId5"/>
    <p:sldId id="407" r:id="rId6"/>
    <p:sldId id="409" r:id="rId7"/>
    <p:sldId id="410" r:id="rId8"/>
    <p:sldId id="411" r:id="rId9"/>
    <p:sldId id="425" r:id="rId10"/>
    <p:sldId id="426" r:id="rId11"/>
    <p:sldId id="404" r:id="rId12"/>
    <p:sldId id="408" r:id="rId13"/>
    <p:sldId id="414" r:id="rId14"/>
    <p:sldId id="415" r:id="rId15"/>
    <p:sldId id="418" r:id="rId16"/>
    <p:sldId id="364" r:id="rId17"/>
    <p:sldId id="383" r:id="rId18"/>
    <p:sldId id="419" r:id="rId19"/>
    <p:sldId id="420" r:id="rId20"/>
    <p:sldId id="391" r:id="rId21"/>
    <p:sldId id="416" r:id="rId22"/>
    <p:sldId id="421" r:id="rId23"/>
    <p:sldId id="424" r:id="rId24"/>
    <p:sldId id="423" r:id="rId25"/>
    <p:sldId id="349" r:id="rId26"/>
    <p:sldId id="299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69" d="100"/>
          <a:sy n="69" d="100"/>
        </p:scale>
        <p:origin x="48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3936" y="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6DF7A-8DC1-45B9-8B5F-9D360E6A97C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CA254-4AA9-4619-83F2-675FE3C9C3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/>
            <a:t>Osiągnięcie celu i wskaźników Grantu – te elementy Umowy nie mogą być zmienione!</a:t>
          </a:r>
          <a:endParaRPr lang="en-US" sz="2400" dirty="0"/>
        </a:p>
      </dgm:t>
    </dgm:pt>
    <dgm:pt modelId="{1575E5B2-B0C3-43C2-A5E1-B754A649C4D8}" type="parTrans" cxnId="{37502F67-A8A7-4E3C-9229-89453FF2DD0B}">
      <dgm:prSet/>
      <dgm:spPr/>
      <dgm:t>
        <a:bodyPr/>
        <a:lstStyle/>
        <a:p>
          <a:endParaRPr lang="en-US"/>
        </a:p>
      </dgm:t>
    </dgm:pt>
    <dgm:pt modelId="{82F2FBC6-A51B-44A6-9AB3-33AA85FEDAA1}" type="sibTrans" cxnId="{37502F67-A8A7-4E3C-9229-89453FF2DD0B}">
      <dgm:prSet/>
      <dgm:spPr/>
      <dgm:t>
        <a:bodyPr/>
        <a:lstStyle/>
        <a:p>
          <a:endParaRPr lang="en-US"/>
        </a:p>
      </dgm:t>
    </dgm:pt>
    <dgm:pt modelId="{E149D0F8-6953-4989-ABFA-CA75CCF5DA4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Utrzymanie trwałości projektów inwestycyjnych przez okres </a:t>
          </a:r>
          <a:r>
            <a:rPr lang="pl-PL" b="1" dirty="0"/>
            <a:t>5 lat</a:t>
          </a:r>
          <a:endParaRPr lang="en-US" dirty="0"/>
        </a:p>
      </dgm:t>
    </dgm:pt>
    <dgm:pt modelId="{517F47F8-1B50-4100-A15A-938BE3A820A0}" type="parTrans" cxnId="{8F5FF352-1EEE-404C-A9BB-544961C61980}">
      <dgm:prSet/>
      <dgm:spPr/>
      <dgm:t>
        <a:bodyPr/>
        <a:lstStyle/>
        <a:p>
          <a:endParaRPr lang="en-US"/>
        </a:p>
      </dgm:t>
    </dgm:pt>
    <dgm:pt modelId="{B824686E-B708-46AD-8B71-40370C6B6F65}" type="sibTrans" cxnId="{8F5FF352-1EEE-404C-A9BB-544961C61980}">
      <dgm:prSet/>
      <dgm:spPr/>
      <dgm:t>
        <a:bodyPr/>
        <a:lstStyle/>
        <a:p>
          <a:endParaRPr lang="en-US"/>
        </a:p>
      </dgm:t>
    </dgm:pt>
    <dgm:pt modelId="{302F6EBA-4D03-419D-8F8F-B0BFF825FD44}" type="pres">
      <dgm:prSet presAssocID="{C6C6DF7A-8DC1-45B9-8B5F-9D360E6A97C4}" presName="root" presStyleCnt="0">
        <dgm:presLayoutVars>
          <dgm:dir/>
          <dgm:resizeHandles val="exact"/>
        </dgm:presLayoutVars>
      </dgm:prSet>
      <dgm:spPr/>
    </dgm:pt>
    <dgm:pt modelId="{3F07B8F7-2344-486D-9968-727A105BE1CD}" type="pres">
      <dgm:prSet presAssocID="{281CA254-4AA9-4619-83F2-675FE3C9C331}" presName="compNode" presStyleCnt="0"/>
      <dgm:spPr/>
    </dgm:pt>
    <dgm:pt modelId="{DEB9F82B-106E-40B3-9411-1160A588AE90}" type="pres">
      <dgm:prSet presAssocID="{281CA254-4AA9-4619-83F2-675FE3C9C331}" presName="iconRect" presStyleLbl="node1" presStyleIdx="0" presStyleCnt="2" custScaleX="91275" custScaleY="862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C597D02F-AE6F-43D9-9461-E897886A977F}" type="pres">
      <dgm:prSet presAssocID="{281CA254-4AA9-4619-83F2-675FE3C9C331}" presName="spaceRect" presStyleCnt="0"/>
      <dgm:spPr/>
    </dgm:pt>
    <dgm:pt modelId="{12D23C43-AAC3-47FB-BEC4-F8C36E81A989}" type="pres">
      <dgm:prSet presAssocID="{281CA254-4AA9-4619-83F2-675FE3C9C331}" presName="textRect" presStyleLbl="revTx" presStyleIdx="0" presStyleCnt="2">
        <dgm:presLayoutVars>
          <dgm:chMax val="1"/>
          <dgm:chPref val="1"/>
        </dgm:presLayoutVars>
      </dgm:prSet>
      <dgm:spPr/>
    </dgm:pt>
    <dgm:pt modelId="{EF0A8D08-E9A4-4773-B10A-19DB4D0E2A3E}" type="pres">
      <dgm:prSet presAssocID="{82F2FBC6-A51B-44A6-9AB3-33AA85FEDAA1}" presName="sibTrans" presStyleCnt="0"/>
      <dgm:spPr/>
    </dgm:pt>
    <dgm:pt modelId="{3D0C4BF4-BA5C-4538-9313-BDE188BA8BEF}" type="pres">
      <dgm:prSet presAssocID="{E149D0F8-6953-4989-ABFA-CA75CCF5DA47}" presName="compNode" presStyleCnt="0"/>
      <dgm:spPr/>
    </dgm:pt>
    <dgm:pt modelId="{1985B4C1-D393-4D8D-8180-F029B173A620}" type="pres">
      <dgm:prSet presAssocID="{E149D0F8-6953-4989-ABFA-CA75CCF5DA47}" presName="iconRect" presStyleLbl="node1" presStyleIdx="1" presStyleCnt="2" custScaleX="52846" custScaleY="568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C8E8859E-EA32-4142-A36B-8721E82D9005}" type="pres">
      <dgm:prSet presAssocID="{E149D0F8-6953-4989-ABFA-CA75CCF5DA47}" presName="spaceRect" presStyleCnt="0"/>
      <dgm:spPr/>
    </dgm:pt>
    <dgm:pt modelId="{DFFF2AC4-03C3-4CCE-916B-2A8BF93C8264}" type="pres">
      <dgm:prSet presAssocID="{E149D0F8-6953-4989-ABFA-CA75CCF5DA4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61B2415-779D-4AF2-9C29-DCFDC1F1B89F}" type="presOf" srcId="{E149D0F8-6953-4989-ABFA-CA75CCF5DA47}" destId="{DFFF2AC4-03C3-4CCE-916B-2A8BF93C8264}" srcOrd="0" destOrd="0" presId="urn:microsoft.com/office/officeart/2018/2/layout/IconLabelList"/>
    <dgm:cxn modelId="{37502F67-A8A7-4E3C-9229-89453FF2DD0B}" srcId="{C6C6DF7A-8DC1-45B9-8B5F-9D360E6A97C4}" destId="{281CA254-4AA9-4619-83F2-675FE3C9C331}" srcOrd="0" destOrd="0" parTransId="{1575E5B2-B0C3-43C2-A5E1-B754A649C4D8}" sibTransId="{82F2FBC6-A51B-44A6-9AB3-33AA85FEDAA1}"/>
    <dgm:cxn modelId="{8F5FF352-1EEE-404C-A9BB-544961C61980}" srcId="{C6C6DF7A-8DC1-45B9-8B5F-9D360E6A97C4}" destId="{E149D0F8-6953-4989-ABFA-CA75CCF5DA47}" srcOrd="1" destOrd="0" parTransId="{517F47F8-1B50-4100-A15A-938BE3A820A0}" sibTransId="{B824686E-B708-46AD-8B71-40370C6B6F65}"/>
    <dgm:cxn modelId="{B63906AA-FCF4-44E5-90AB-FF645D71C535}" type="presOf" srcId="{281CA254-4AA9-4619-83F2-675FE3C9C331}" destId="{12D23C43-AAC3-47FB-BEC4-F8C36E81A989}" srcOrd="0" destOrd="0" presId="urn:microsoft.com/office/officeart/2018/2/layout/IconLabelList"/>
    <dgm:cxn modelId="{2C7A3EB8-E57B-41F7-9056-13325F8CC245}" type="presOf" srcId="{C6C6DF7A-8DC1-45B9-8B5F-9D360E6A97C4}" destId="{302F6EBA-4D03-419D-8F8F-B0BFF825FD44}" srcOrd="0" destOrd="0" presId="urn:microsoft.com/office/officeart/2018/2/layout/IconLabelList"/>
    <dgm:cxn modelId="{0316DCAF-CD48-4E83-9862-5E22A4FD7F1B}" type="presParOf" srcId="{302F6EBA-4D03-419D-8F8F-B0BFF825FD44}" destId="{3F07B8F7-2344-486D-9968-727A105BE1CD}" srcOrd="0" destOrd="0" presId="urn:microsoft.com/office/officeart/2018/2/layout/IconLabelList"/>
    <dgm:cxn modelId="{6E425549-37DC-40E4-AF2B-04A896723CC5}" type="presParOf" srcId="{3F07B8F7-2344-486D-9968-727A105BE1CD}" destId="{DEB9F82B-106E-40B3-9411-1160A588AE90}" srcOrd="0" destOrd="0" presId="urn:microsoft.com/office/officeart/2018/2/layout/IconLabelList"/>
    <dgm:cxn modelId="{AB76E867-74CC-49DF-8A3C-4730C61971F1}" type="presParOf" srcId="{3F07B8F7-2344-486D-9968-727A105BE1CD}" destId="{C597D02F-AE6F-43D9-9461-E897886A977F}" srcOrd="1" destOrd="0" presId="urn:microsoft.com/office/officeart/2018/2/layout/IconLabelList"/>
    <dgm:cxn modelId="{70A33EAC-870D-473A-9AFC-EABB55AD6E2D}" type="presParOf" srcId="{3F07B8F7-2344-486D-9968-727A105BE1CD}" destId="{12D23C43-AAC3-47FB-BEC4-F8C36E81A989}" srcOrd="2" destOrd="0" presId="urn:microsoft.com/office/officeart/2018/2/layout/IconLabelList"/>
    <dgm:cxn modelId="{4BDF2255-6B33-484C-8843-992E372FAE44}" type="presParOf" srcId="{302F6EBA-4D03-419D-8F8F-B0BFF825FD44}" destId="{EF0A8D08-E9A4-4773-B10A-19DB4D0E2A3E}" srcOrd="1" destOrd="0" presId="urn:microsoft.com/office/officeart/2018/2/layout/IconLabelList"/>
    <dgm:cxn modelId="{4636C5B6-7849-4CA9-8953-868DC94D81E4}" type="presParOf" srcId="{302F6EBA-4D03-419D-8F8F-B0BFF825FD44}" destId="{3D0C4BF4-BA5C-4538-9313-BDE188BA8BEF}" srcOrd="2" destOrd="0" presId="urn:microsoft.com/office/officeart/2018/2/layout/IconLabelList"/>
    <dgm:cxn modelId="{B61714DF-E0F1-4AE3-81D3-509B264FEB23}" type="presParOf" srcId="{3D0C4BF4-BA5C-4538-9313-BDE188BA8BEF}" destId="{1985B4C1-D393-4D8D-8180-F029B173A620}" srcOrd="0" destOrd="0" presId="urn:microsoft.com/office/officeart/2018/2/layout/IconLabelList"/>
    <dgm:cxn modelId="{21501077-9167-4537-A668-7A2FEF34A2EF}" type="presParOf" srcId="{3D0C4BF4-BA5C-4538-9313-BDE188BA8BEF}" destId="{C8E8859E-EA32-4142-A36B-8721E82D9005}" srcOrd="1" destOrd="0" presId="urn:microsoft.com/office/officeart/2018/2/layout/IconLabelList"/>
    <dgm:cxn modelId="{18985BB4-4302-4398-9C39-E523EA472325}" type="presParOf" srcId="{3D0C4BF4-BA5C-4538-9313-BDE188BA8BEF}" destId="{DFFF2AC4-03C3-4CCE-916B-2A8BF93C82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DB5C5-1A33-4609-A564-7A232A16C5F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CDBB1-8350-4566-932F-FAB66380A9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dirty="0">
              <a:solidFill>
                <a:srgbClr val="FF0000"/>
              </a:solidFill>
            </a:rPr>
            <a:t>PROWADZENIE ODDZIELNEGO SYSTEMU KSIĘGOWOŚCI LUB </a:t>
          </a:r>
        </a:p>
        <a:p>
          <a:pPr>
            <a:lnSpc>
              <a:spcPct val="100000"/>
            </a:lnSpc>
          </a:pPr>
          <a:r>
            <a:rPr lang="pl-PL" sz="1800" b="1" dirty="0">
              <a:solidFill>
                <a:srgbClr val="FF0000"/>
              </a:solidFill>
            </a:rPr>
            <a:t>KORZYSTANIA Z ODPOWIEDNIEGO KODU KSIĘGOWEGO LUB ZESTAWIENIA FAKTUR.</a:t>
          </a:r>
          <a:br>
            <a:rPr lang="pl-PL" sz="2000" b="1" dirty="0"/>
          </a:br>
          <a:r>
            <a:rPr lang="pl-PL" sz="2000" dirty="0"/>
            <a:t>dla wszystkich transakcji związanych z realizacją Grantu</a:t>
          </a:r>
          <a:endParaRPr lang="en-US" sz="2000" dirty="0"/>
        </a:p>
      </dgm:t>
    </dgm:pt>
    <dgm:pt modelId="{A2328AF1-2C54-40FB-9ADB-4D4AF04A6E46}" type="parTrans" cxnId="{F0656BBA-BB0F-4200-9AD3-0E2923D98A37}">
      <dgm:prSet/>
      <dgm:spPr/>
      <dgm:t>
        <a:bodyPr/>
        <a:lstStyle/>
        <a:p>
          <a:endParaRPr lang="en-US"/>
        </a:p>
      </dgm:t>
    </dgm:pt>
    <dgm:pt modelId="{0230C66F-4058-4092-8483-D7B5C0021B26}" type="sibTrans" cxnId="{F0656BBA-BB0F-4200-9AD3-0E2923D98A37}">
      <dgm:prSet/>
      <dgm:spPr/>
      <dgm:t>
        <a:bodyPr/>
        <a:lstStyle/>
        <a:p>
          <a:endParaRPr lang="en-US"/>
        </a:p>
      </dgm:t>
    </dgm:pt>
    <dgm:pt modelId="{AD7B52C5-8DD8-4488-B056-28E3B8ACCB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dirty="0"/>
            <a:t>Przechowywanie dokumentów przez okres 5 lat od dnia płatności</a:t>
          </a:r>
          <a:endParaRPr lang="en-US" sz="2000" dirty="0"/>
        </a:p>
      </dgm:t>
    </dgm:pt>
    <dgm:pt modelId="{98BA8FFA-6C1B-49E1-9C27-33A2E4E5FDAA}" type="parTrans" cxnId="{B1DB2AAF-2346-4B06-AD2A-3AE5FA53383E}">
      <dgm:prSet/>
      <dgm:spPr/>
      <dgm:t>
        <a:bodyPr/>
        <a:lstStyle/>
        <a:p>
          <a:endParaRPr lang="en-US"/>
        </a:p>
      </dgm:t>
    </dgm:pt>
    <dgm:pt modelId="{6B286819-0B19-4850-AFA2-D396AF520244}" type="sibTrans" cxnId="{B1DB2AAF-2346-4B06-AD2A-3AE5FA53383E}">
      <dgm:prSet/>
      <dgm:spPr/>
      <dgm:t>
        <a:bodyPr/>
        <a:lstStyle/>
        <a:p>
          <a:endParaRPr lang="en-US"/>
        </a:p>
      </dgm:t>
    </dgm:pt>
    <dgm:pt modelId="{74BDE79C-2441-477B-944C-8E9F5BAEF550}" type="pres">
      <dgm:prSet presAssocID="{A15DB5C5-1A33-4609-A564-7A232A16C5F9}" presName="root" presStyleCnt="0">
        <dgm:presLayoutVars>
          <dgm:dir/>
          <dgm:resizeHandles val="exact"/>
        </dgm:presLayoutVars>
      </dgm:prSet>
      <dgm:spPr/>
    </dgm:pt>
    <dgm:pt modelId="{1255BF99-BE54-4167-A8B7-C17FE106CE4F}" type="pres">
      <dgm:prSet presAssocID="{58BCDBB1-8350-4566-932F-FAB66380A9DA}" presName="compNode" presStyleCnt="0"/>
      <dgm:spPr/>
    </dgm:pt>
    <dgm:pt modelId="{BC26CC83-F562-4274-9A00-ED47707F9A73}" type="pres">
      <dgm:prSet presAssocID="{58BCDBB1-8350-4566-932F-FAB66380A9DA}" presName="iconRect" presStyleLbl="node1" presStyleIdx="0" presStyleCnt="2" custLinFactX="198056" custLinFactNeighborX="200000" custLinFactNeighborY="-392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FD11937B-5EF4-460C-9567-C98D74693FBC}" type="pres">
      <dgm:prSet presAssocID="{58BCDBB1-8350-4566-932F-FAB66380A9DA}" presName="spaceRect" presStyleCnt="0"/>
      <dgm:spPr/>
    </dgm:pt>
    <dgm:pt modelId="{4DC162FE-52F4-44F7-A0F0-5BA9BFF3BEE9}" type="pres">
      <dgm:prSet presAssocID="{58BCDBB1-8350-4566-932F-FAB66380A9DA}" presName="textRect" presStyleLbl="revTx" presStyleIdx="0" presStyleCnt="2" custScaleX="228363" custScaleY="118472">
        <dgm:presLayoutVars>
          <dgm:chMax val="1"/>
          <dgm:chPref val="1"/>
        </dgm:presLayoutVars>
      </dgm:prSet>
      <dgm:spPr/>
    </dgm:pt>
    <dgm:pt modelId="{77763CAB-565A-435B-A9A7-A093F3EAA833}" type="pres">
      <dgm:prSet presAssocID="{0230C66F-4058-4092-8483-D7B5C0021B26}" presName="sibTrans" presStyleCnt="0"/>
      <dgm:spPr/>
    </dgm:pt>
    <dgm:pt modelId="{99E8B9CB-54BD-4CD0-9294-697D6C1ECA6A}" type="pres">
      <dgm:prSet presAssocID="{AD7B52C5-8DD8-4488-B056-28E3B8ACCB59}" presName="compNode" presStyleCnt="0"/>
      <dgm:spPr/>
    </dgm:pt>
    <dgm:pt modelId="{31246E7B-3C15-4AF6-9EB3-C2F3B43D6A54}" type="pres">
      <dgm:prSet presAssocID="{AD7B52C5-8DD8-4488-B056-28E3B8ACCB59}" presName="iconRect" presStyleLbl="node1" presStyleIdx="1" presStyleCnt="2" custLinFactX="-178674" custLinFactNeighborX="-200000" custLinFactNeighborY="-4013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sa z wypełnieniem pełnym"/>
        </a:ext>
      </dgm:extLst>
    </dgm:pt>
    <dgm:pt modelId="{10A29E9A-D7B7-475C-A980-B88C6A9E1071}" type="pres">
      <dgm:prSet presAssocID="{AD7B52C5-8DD8-4488-B056-28E3B8ACCB59}" presName="spaceRect" presStyleCnt="0"/>
      <dgm:spPr/>
    </dgm:pt>
    <dgm:pt modelId="{1F12C146-71C0-48F6-88A6-9BD79F2A56D2}" type="pres">
      <dgm:prSet presAssocID="{AD7B52C5-8DD8-4488-B056-28E3B8ACCB5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800C618-EB9E-4244-8F04-6C7BEA012CA5}" type="presOf" srcId="{A15DB5C5-1A33-4609-A564-7A232A16C5F9}" destId="{74BDE79C-2441-477B-944C-8E9F5BAEF550}" srcOrd="0" destOrd="0" presId="urn:microsoft.com/office/officeart/2018/2/layout/IconLabelList"/>
    <dgm:cxn modelId="{6D76FEAD-3052-4E3A-9AC6-D3D2D560AB0E}" type="presOf" srcId="{AD7B52C5-8DD8-4488-B056-28E3B8ACCB59}" destId="{1F12C146-71C0-48F6-88A6-9BD79F2A56D2}" srcOrd="0" destOrd="0" presId="urn:microsoft.com/office/officeart/2018/2/layout/IconLabelList"/>
    <dgm:cxn modelId="{B1DB2AAF-2346-4B06-AD2A-3AE5FA53383E}" srcId="{A15DB5C5-1A33-4609-A564-7A232A16C5F9}" destId="{AD7B52C5-8DD8-4488-B056-28E3B8ACCB59}" srcOrd="1" destOrd="0" parTransId="{98BA8FFA-6C1B-49E1-9C27-33A2E4E5FDAA}" sibTransId="{6B286819-0B19-4850-AFA2-D396AF520244}"/>
    <dgm:cxn modelId="{F0656BBA-BB0F-4200-9AD3-0E2923D98A37}" srcId="{A15DB5C5-1A33-4609-A564-7A232A16C5F9}" destId="{58BCDBB1-8350-4566-932F-FAB66380A9DA}" srcOrd="0" destOrd="0" parTransId="{A2328AF1-2C54-40FB-9ADB-4D4AF04A6E46}" sibTransId="{0230C66F-4058-4092-8483-D7B5C0021B26}"/>
    <dgm:cxn modelId="{E36F45D9-A0AB-4290-8107-A1E2005B6FCB}" type="presOf" srcId="{58BCDBB1-8350-4566-932F-FAB66380A9DA}" destId="{4DC162FE-52F4-44F7-A0F0-5BA9BFF3BEE9}" srcOrd="0" destOrd="0" presId="urn:microsoft.com/office/officeart/2018/2/layout/IconLabelList"/>
    <dgm:cxn modelId="{018462D5-7E13-40C4-B8CE-E8899BFF6375}" type="presParOf" srcId="{74BDE79C-2441-477B-944C-8E9F5BAEF550}" destId="{1255BF99-BE54-4167-A8B7-C17FE106CE4F}" srcOrd="0" destOrd="0" presId="urn:microsoft.com/office/officeart/2018/2/layout/IconLabelList"/>
    <dgm:cxn modelId="{D64B27B2-EE9B-46F5-98B8-D26B623AC24C}" type="presParOf" srcId="{1255BF99-BE54-4167-A8B7-C17FE106CE4F}" destId="{BC26CC83-F562-4274-9A00-ED47707F9A73}" srcOrd="0" destOrd="0" presId="urn:microsoft.com/office/officeart/2018/2/layout/IconLabelList"/>
    <dgm:cxn modelId="{F49B684D-1BBB-4219-8D06-999FA2C49FE4}" type="presParOf" srcId="{1255BF99-BE54-4167-A8B7-C17FE106CE4F}" destId="{FD11937B-5EF4-460C-9567-C98D74693FBC}" srcOrd="1" destOrd="0" presId="urn:microsoft.com/office/officeart/2018/2/layout/IconLabelList"/>
    <dgm:cxn modelId="{A576323B-6612-4516-A5A3-C381E5E334F8}" type="presParOf" srcId="{1255BF99-BE54-4167-A8B7-C17FE106CE4F}" destId="{4DC162FE-52F4-44F7-A0F0-5BA9BFF3BEE9}" srcOrd="2" destOrd="0" presId="urn:microsoft.com/office/officeart/2018/2/layout/IconLabelList"/>
    <dgm:cxn modelId="{28AC6E66-2B9B-4D66-84B1-04C84B045579}" type="presParOf" srcId="{74BDE79C-2441-477B-944C-8E9F5BAEF550}" destId="{77763CAB-565A-435B-A9A7-A093F3EAA833}" srcOrd="1" destOrd="0" presId="urn:microsoft.com/office/officeart/2018/2/layout/IconLabelList"/>
    <dgm:cxn modelId="{F87BB4E4-77A8-44CD-821F-71ECD9502833}" type="presParOf" srcId="{74BDE79C-2441-477B-944C-8E9F5BAEF550}" destId="{99E8B9CB-54BD-4CD0-9294-697D6C1ECA6A}" srcOrd="2" destOrd="0" presId="urn:microsoft.com/office/officeart/2018/2/layout/IconLabelList"/>
    <dgm:cxn modelId="{14293BDC-5850-4EC0-BE39-9B7A74DBA7D0}" type="presParOf" srcId="{99E8B9CB-54BD-4CD0-9294-697D6C1ECA6A}" destId="{31246E7B-3C15-4AF6-9EB3-C2F3B43D6A54}" srcOrd="0" destOrd="0" presId="urn:microsoft.com/office/officeart/2018/2/layout/IconLabelList"/>
    <dgm:cxn modelId="{75F3B82D-2E00-4E49-99B6-534DC44C2CBC}" type="presParOf" srcId="{99E8B9CB-54BD-4CD0-9294-697D6C1ECA6A}" destId="{10A29E9A-D7B7-475C-A980-B88C6A9E1071}" srcOrd="1" destOrd="0" presId="urn:microsoft.com/office/officeart/2018/2/layout/IconLabelList"/>
    <dgm:cxn modelId="{C5BF1601-9F3B-46FB-87B5-0326F0B4F907}" type="presParOf" srcId="{99E8B9CB-54BD-4CD0-9294-697D6C1ECA6A}" destId="{1F12C146-71C0-48F6-88A6-9BD79F2A56D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C342F-0A73-481C-A9BB-D230EFF6002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CF6870-BFC1-4E2C-B8F2-85D9CEC4A1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b="1" dirty="0"/>
            <a:t>Informowanie LGD o wszystkich trudnościach w realizacji Grantu</a:t>
          </a:r>
          <a:endParaRPr lang="en-US" sz="2000" dirty="0"/>
        </a:p>
      </dgm:t>
    </dgm:pt>
    <dgm:pt modelId="{CB459388-B2D2-4F45-95F7-184BE75FAA51}" type="parTrans" cxnId="{148B5B7A-B152-4CAB-B9C6-6B9C25F6616A}">
      <dgm:prSet/>
      <dgm:spPr/>
      <dgm:t>
        <a:bodyPr/>
        <a:lstStyle/>
        <a:p>
          <a:endParaRPr lang="en-US"/>
        </a:p>
      </dgm:t>
    </dgm:pt>
    <dgm:pt modelId="{17B83042-8171-48AE-A45E-53A29253EC2A}" type="sibTrans" cxnId="{148B5B7A-B152-4CAB-B9C6-6B9C25F6616A}">
      <dgm:prSet/>
      <dgm:spPr/>
      <dgm:t>
        <a:bodyPr/>
        <a:lstStyle/>
        <a:p>
          <a:endParaRPr lang="en-US"/>
        </a:p>
      </dgm:t>
    </dgm:pt>
    <dgm:pt modelId="{7659364E-62F5-4093-96D7-C2BD4751CF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dirty="0"/>
            <a:t>Poddawanie się kontroli, ewaluacji, składania sprawozdań</a:t>
          </a:r>
          <a:endParaRPr lang="en-US" sz="2000" dirty="0"/>
        </a:p>
      </dgm:t>
    </dgm:pt>
    <dgm:pt modelId="{06C781CA-12C6-42C1-BA2F-1307094F3BA2}" type="parTrans" cxnId="{EEF1A715-CB3D-4F93-B501-D9B3401E4643}">
      <dgm:prSet/>
      <dgm:spPr/>
      <dgm:t>
        <a:bodyPr/>
        <a:lstStyle/>
        <a:p>
          <a:endParaRPr lang="en-US"/>
        </a:p>
      </dgm:t>
    </dgm:pt>
    <dgm:pt modelId="{A62C17A4-1BDF-4A9A-B7B7-AB8069623260}" type="sibTrans" cxnId="{EEF1A715-CB3D-4F93-B501-D9B3401E4643}">
      <dgm:prSet/>
      <dgm:spPr/>
      <dgm:t>
        <a:bodyPr/>
        <a:lstStyle/>
        <a:p>
          <a:endParaRPr lang="en-US"/>
        </a:p>
      </dgm:t>
    </dgm:pt>
    <dgm:pt modelId="{E9440C30-D6FC-4CBF-8038-D4D1E1123F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000" dirty="0"/>
            <a:t>Przekazywanie informacji o przeprowadzonych kontrolach do LGD</a:t>
          </a:r>
          <a:endParaRPr lang="en-US" sz="2000" dirty="0"/>
        </a:p>
      </dgm:t>
    </dgm:pt>
    <dgm:pt modelId="{17848520-EA4F-47EF-B1C8-95E22EC47CAF}" type="parTrans" cxnId="{FD276D5A-A356-4EDA-9863-519AE705B3D8}">
      <dgm:prSet/>
      <dgm:spPr/>
      <dgm:t>
        <a:bodyPr/>
        <a:lstStyle/>
        <a:p>
          <a:endParaRPr lang="en-US"/>
        </a:p>
      </dgm:t>
    </dgm:pt>
    <dgm:pt modelId="{9D1587FB-6A8A-4353-B115-475CB66C0D1F}" type="sibTrans" cxnId="{FD276D5A-A356-4EDA-9863-519AE705B3D8}">
      <dgm:prSet/>
      <dgm:spPr/>
      <dgm:t>
        <a:bodyPr/>
        <a:lstStyle/>
        <a:p>
          <a:endParaRPr lang="en-US"/>
        </a:p>
      </dgm:t>
    </dgm:pt>
    <dgm:pt modelId="{E1BB849D-27C7-493E-A7E6-7B0BC08B1027}" type="pres">
      <dgm:prSet presAssocID="{EA8C342F-0A73-481C-A9BB-D230EFF6002D}" presName="root" presStyleCnt="0">
        <dgm:presLayoutVars>
          <dgm:dir/>
          <dgm:resizeHandles val="exact"/>
        </dgm:presLayoutVars>
      </dgm:prSet>
      <dgm:spPr/>
    </dgm:pt>
    <dgm:pt modelId="{CA31AC94-7B82-4F4B-B82F-D38DB3E58794}" type="pres">
      <dgm:prSet presAssocID="{EDCF6870-BFC1-4E2C-B8F2-85D9CEC4A161}" presName="compNode" presStyleCnt="0"/>
      <dgm:spPr/>
    </dgm:pt>
    <dgm:pt modelId="{D69B8842-1441-421C-9F30-6336F935D37D}" type="pres">
      <dgm:prSet presAssocID="{EDCF6870-BFC1-4E2C-B8F2-85D9CEC4A161}" presName="iconRect" presStyleLbl="node1" presStyleIdx="0" presStyleCnt="3" custLinFactNeighborX="567" custLinFactNeighborY="-254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198282DB-031D-4980-B58C-44529A968D6B}" type="pres">
      <dgm:prSet presAssocID="{EDCF6870-BFC1-4E2C-B8F2-85D9CEC4A161}" presName="spaceRect" presStyleCnt="0"/>
      <dgm:spPr/>
    </dgm:pt>
    <dgm:pt modelId="{A5E6136D-3173-4308-B0E0-03367A52E857}" type="pres">
      <dgm:prSet presAssocID="{EDCF6870-BFC1-4E2C-B8F2-85D9CEC4A161}" presName="textRect" presStyleLbl="revTx" presStyleIdx="0" presStyleCnt="3">
        <dgm:presLayoutVars>
          <dgm:chMax val="1"/>
          <dgm:chPref val="1"/>
        </dgm:presLayoutVars>
      </dgm:prSet>
      <dgm:spPr/>
    </dgm:pt>
    <dgm:pt modelId="{AED8AF76-CB1E-47F8-AC65-4B9496B0E64D}" type="pres">
      <dgm:prSet presAssocID="{17B83042-8171-48AE-A45E-53A29253EC2A}" presName="sibTrans" presStyleCnt="0"/>
      <dgm:spPr/>
    </dgm:pt>
    <dgm:pt modelId="{14731A0B-C2D3-4F8F-9199-02AA60616F6E}" type="pres">
      <dgm:prSet presAssocID="{7659364E-62F5-4093-96D7-C2BD4751CFB9}" presName="compNode" presStyleCnt="0"/>
      <dgm:spPr/>
    </dgm:pt>
    <dgm:pt modelId="{8470D641-67D1-4D94-999E-9AD74BC37B41}" type="pres">
      <dgm:prSet presAssocID="{7659364E-62F5-4093-96D7-C2BD4751CFB9}" presName="iconRect" presStyleLbl="node1" presStyleIdx="1" presStyleCnt="3" custLinFactNeighborX="3162" custLinFactNeighborY="-204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kładka — zaznaczone z wypełnieniem pełnym"/>
        </a:ext>
      </dgm:extLst>
    </dgm:pt>
    <dgm:pt modelId="{DD803474-7D9A-4012-885F-35D494F44644}" type="pres">
      <dgm:prSet presAssocID="{7659364E-62F5-4093-96D7-C2BD4751CFB9}" presName="spaceRect" presStyleCnt="0"/>
      <dgm:spPr/>
    </dgm:pt>
    <dgm:pt modelId="{D9F9E402-B313-41D1-8CBA-3A2C6B43327B}" type="pres">
      <dgm:prSet presAssocID="{7659364E-62F5-4093-96D7-C2BD4751CFB9}" presName="textRect" presStyleLbl="revTx" presStyleIdx="1" presStyleCnt="3">
        <dgm:presLayoutVars>
          <dgm:chMax val="1"/>
          <dgm:chPref val="1"/>
        </dgm:presLayoutVars>
      </dgm:prSet>
      <dgm:spPr/>
    </dgm:pt>
    <dgm:pt modelId="{CC23ECB0-D431-4BE7-90D3-0CB861368C2B}" type="pres">
      <dgm:prSet presAssocID="{A62C17A4-1BDF-4A9A-B7B7-AB8069623260}" presName="sibTrans" presStyleCnt="0"/>
      <dgm:spPr/>
    </dgm:pt>
    <dgm:pt modelId="{F18D00C9-E005-411F-AE54-1C2FB03C52E9}" type="pres">
      <dgm:prSet presAssocID="{E9440C30-D6FC-4CBF-8038-D4D1E1123F61}" presName="compNode" presStyleCnt="0"/>
      <dgm:spPr/>
    </dgm:pt>
    <dgm:pt modelId="{F0CF31BD-CED3-459A-83B0-D09BFD2CC56F}" type="pres">
      <dgm:prSet presAssocID="{E9440C30-D6FC-4CBF-8038-D4D1E1123F61}" presName="iconRect" presStyleLbl="node1" presStyleIdx="2" presStyleCnt="3" custLinFactNeighborX="-4775" custLinFactNeighborY="-1140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72988D7B-586B-4A42-BDFC-D24E8CB8C5FD}" type="pres">
      <dgm:prSet presAssocID="{E9440C30-D6FC-4CBF-8038-D4D1E1123F61}" presName="spaceRect" presStyleCnt="0"/>
      <dgm:spPr/>
    </dgm:pt>
    <dgm:pt modelId="{5393D8B0-3DC6-4A97-B215-9627CE5A22EE}" type="pres">
      <dgm:prSet presAssocID="{E9440C30-D6FC-4CBF-8038-D4D1E1123F61}" presName="textRect" presStyleLbl="revTx" presStyleIdx="2" presStyleCnt="3" custScaleY="109265">
        <dgm:presLayoutVars>
          <dgm:chMax val="1"/>
          <dgm:chPref val="1"/>
        </dgm:presLayoutVars>
      </dgm:prSet>
      <dgm:spPr/>
    </dgm:pt>
  </dgm:ptLst>
  <dgm:cxnLst>
    <dgm:cxn modelId="{6FB0C60E-D8B6-4E97-BB3A-D64DA0D85320}" type="presOf" srcId="{EA8C342F-0A73-481C-A9BB-D230EFF6002D}" destId="{E1BB849D-27C7-493E-A7E6-7B0BC08B1027}" srcOrd="0" destOrd="0" presId="urn:microsoft.com/office/officeart/2018/2/layout/IconLabelList"/>
    <dgm:cxn modelId="{EEF1A715-CB3D-4F93-B501-D9B3401E4643}" srcId="{EA8C342F-0A73-481C-A9BB-D230EFF6002D}" destId="{7659364E-62F5-4093-96D7-C2BD4751CFB9}" srcOrd="1" destOrd="0" parTransId="{06C781CA-12C6-42C1-BA2F-1307094F3BA2}" sibTransId="{A62C17A4-1BDF-4A9A-B7B7-AB8069623260}"/>
    <dgm:cxn modelId="{148B5B7A-B152-4CAB-B9C6-6B9C25F6616A}" srcId="{EA8C342F-0A73-481C-A9BB-D230EFF6002D}" destId="{EDCF6870-BFC1-4E2C-B8F2-85D9CEC4A161}" srcOrd="0" destOrd="0" parTransId="{CB459388-B2D2-4F45-95F7-184BE75FAA51}" sibTransId="{17B83042-8171-48AE-A45E-53A29253EC2A}"/>
    <dgm:cxn modelId="{FD276D5A-A356-4EDA-9863-519AE705B3D8}" srcId="{EA8C342F-0A73-481C-A9BB-D230EFF6002D}" destId="{E9440C30-D6FC-4CBF-8038-D4D1E1123F61}" srcOrd="2" destOrd="0" parTransId="{17848520-EA4F-47EF-B1C8-95E22EC47CAF}" sibTransId="{9D1587FB-6A8A-4353-B115-475CB66C0D1F}"/>
    <dgm:cxn modelId="{E548087B-D712-4D37-BEA8-B8C6C594D2D5}" type="presOf" srcId="{E9440C30-D6FC-4CBF-8038-D4D1E1123F61}" destId="{5393D8B0-3DC6-4A97-B215-9627CE5A22EE}" srcOrd="0" destOrd="0" presId="urn:microsoft.com/office/officeart/2018/2/layout/IconLabelList"/>
    <dgm:cxn modelId="{C88FEDAA-D515-427D-912E-F7C47BD40ED8}" type="presOf" srcId="{7659364E-62F5-4093-96D7-C2BD4751CFB9}" destId="{D9F9E402-B313-41D1-8CBA-3A2C6B43327B}" srcOrd="0" destOrd="0" presId="urn:microsoft.com/office/officeart/2018/2/layout/IconLabelList"/>
    <dgm:cxn modelId="{D6D3EDCC-2F9E-44CB-BC03-48D5BA269EDD}" type="presOf" srcId="{EDCF6870-BFC1-4E2C-B8F2-85D9CEC4A161}" destId="{A5E6136D-3173-4308-B0E0-03367A52E857}" srcOrd="0" destOrd="0" presId="urn:microsoft.com/office/officeart/2018/2/layout/IconLabelList"/>
    <dgm:cxn modelId="{28FC2414-4ACD-41E9-A358-F3DB073FA50B}" type="presParOf" srcId="{E1BB849D-27C7-493E-A7E6-7B0BC08B1027}" destId="{CA31AC94-7B82-4F4B-B82F-D38DB3E58794}" srcOrd="0" destOrd="0" presId="urn:microsoft.com/office/officeart/2018/2/layout/IconLabelList"/>
    <dgm:cxn modelId="{9F399AFA-0240-4A72-9FB3-3EAD571F8EE9}" type="presParOf" srcId="{CA31AC94-7B82-4F4B-B82F-D38DB3E58794}" destId="{D69B8842-1441-421C-9F30-6336F935D37D}" srcOrd="0" destOrd="0" presId="urn:microsoft.com/office/officeart/2018/2/layout/IconLabelList"/>
    <dgm:cxn modelId="{AB62F93D-8663-4376-94F8-D9463B9DC9CF}" type="presParOf" srcId="{CA31AC94-7B82-4F4B-B82F-D38DB3E58794}" destId="{198282DB-031D-4980-B58C-44529A968D6B}" srcOrd="1" destOrd="0" presId="urn:microsoft.com/office/officeart/2018/2/layout/IconLabelList"/>
    <dgm:cxn modelId="{8F1EC431-7C89-4D52-8FA0-645EA4F50D83}" type="presParOf" srcId="{CA31AC94-7B82-4F4B-B82F-D38DB3E58794}" destId="{A5E6136D-3173-4308-B0E0-03367A52E857}" srcOrd="2" destOrd="0" presId="urn:microsoft.com/office/officeart/2018/2/layout/IconLabelList"/>
    <dgm:cxn modelId="{41F2175A-3A46-4ECF-A54F-43CB89F62781}" type="presParOf" srcId="{E1BB849D-27C7-493E-A7E6-7B0BC08B1027}" destId="{AED8AF76-CB1E-47F8-AC65-4B9496B0E64D}" srcOrd="1" destOrd="0" presId="urn:microsoft.com/office/officeart/2018/2/layout/IconLabelList"/>
    <dgm:cxn modelId="{579AAD2D-8F00-4958-AC34-4FA1101389B0}" type="presParOf" srcId="{E1BB849D-27C7-493E-A7E6-7B0BC08B1027}" destId="{14731A0B-C2D3-4F8F-9199-02AA60616F6E}" srcOrd="2" destOrd="0" presId="urn:microsoft.com/office/officeart/2018/2/layout/IconLabelList"/>
    <dgm:cxn modelId="{C52F605F-E1EE-4911-B6D7-861AFC91C44C}" type="presParOf" srcId="{14731A0B-C2D3-4F8F-9199-02AA60616F6E}" destId="{8470D641-67D1-4D94-999E-9AD74BC37B41}" srcOrd="0" destOrd="0" presId="urn:microsoft.com/office/officeart/2018/2/layout/IconLabelList"/>
    <dgm:cxn modelId="{8E61BE3D-4801-41B2-9744-151B74FDF4B1}" type="presParOf" srcId="{14731A0B-C2D3-4F8F-9199-02AA60616F6E}" destId="{DD803474-7D9A-4012-885F-35D494F44644}" srcOrd="1" destOrd="0" presId="urn:microsoft.com/office/officeart/2018/2/layout/IconLabelList"/>
    <dgm:cxn modelId="{11FBE457-5B6F-4A16-BB4D-4092EC2B0DC3}" type="presParOf" srcId="{14731A0B-C2D3-4F8F-9199-02AA60616F6E}" destId="{D9F9E402-B313-41D1-8CBA-3A2C6B43327B}" srcOrd="2" destOrd="0" presId="urn:microsoft.com/office/officeart/2018/2/layout/IconLabelList"/>
    <dgm:cxn modelId="{4604CA7B-4223-43DA-97B9-C458F2EBBC21}" type="presParOf" srcId="{E1BB849D-27C7-493E-A7E6-7B0BC08B1027}" destId="{CC23ECB0-D431-4BE7-90D3-0CB861368C2B}" srcOrd="3" destOrd="0" presId="urn:microsoft.com/office/officeart/2018/2/layout/IconLabelList"/>
    <dgm:cxn modelId="{421A2576-5BF6-4E86-A02D-E220ADF01C74}" type="presParOf" srcId="{E1BB849D-27C7-493E-A7E6-7B0BC08B1027}" destId="{F18D00C9-E005-411F-AE54-1C2FB03C52E9}" srcOrd="4" destOrd="0" presId="urn:microsoft.com/office/officeart/2018/2/layout/IconLabelList"/>
    <dgm:cxn modelId="{B373B445-0B58-49EB-8C6A-F4AE1F604E2A}" type="presParOf" srcId="{F18D00C9-E005-411F-AE54-1C2FB03C52E9}" destId="{F0CF31BD-CED3-459A-83B0-D09BFD2CC56F}" srcOrd="0" destOrd="0" presId="urn:microsoft.com/office/officeart/2018/2/layout/IconLabelList"/>
    <dgm:cxn modelId="{2514BCF0-3C64-4DCA-B03A-0E2DE21B0637}" type="presParOf" srcId="{F18D00C9-E005-411F-AE54-1C2FB03C52E9}" destId="{72988D7B-586B-4A42-BDFC-D24E8CB8C5FD}" srcOrd="1" destOrd="0" presId="urn:microsoft.com/office/officeart/2018/2/layout/IconLabelList"/>
    <dgm:cxn modelId="{271DABAE-4A16-466A-8DBE-483050E747BD}" type="presParOf" srcId="{F18D00C9-E005-411F-AE54-1C2FB03C52E9}" destId="{5393D8B0-3DC6-4A97-B215-9627CE5A22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DB5C5-1A33-4609-A564-7A232A16C5F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CDBB1-8350-4566-932F-FAB66380A9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b="0" dirty="0" err="1"/>
            <a:t>Prefinanowanie</a:t>
          </a:r>
          <a:r>
            <a:rPr lang="pl-PL" sz="2400" b="0" dirty="0"/>
            <a:t> grantu wypłacane do 30 dni od dnia podpisania umowy</a:t>
          </a:r>
          <a:endParaRPr lang="en-US" sz="2400" b="0" dirty="0"/>
        </a:p>
      </dgm:t>
    </dgm:pt>
    <dgm:pt modelId="{A2328AF1-2C54-40FB-9ADB-4D4AF04A6E46}" type="parTrans" cxnId="{F0656BBA-BB0F-4200-9AD3-0E2923D98A37}">
      <dgm:prSet/>
      <dgm:spPr/>
      <dgm:t>
        <a:bodyPr/>
        <a:lstStyle/>
        <a:p>
          <a:endParaRPr lang="en-US"/>
        </a:p>
      </dgm:t>
    </dgm:pt>
    <dgm:pt modelId="{0230C66F-4058-4092-8483-D7B5C0021B26}" type="sibTrans" cxnId="{F0656BBA-BB0F-4200-9AD3-0E2923D98A37}">
      <dgm:prSet/>
      <dgm:spPr/>
      <dgm:t>
        <a:bodyPr/>
        <a:lstStyle/>
        <a:p>
          <a:endParaRPr lang="en-US"/>
        </a:p>
      </dgm:t>
    </dgm:pt>
    <dgm:pt modelId="{AD7B52C5-8DD8-4488-B056-28E3B8ACCB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400" dirty="0"/>
            <a:t>Refundacja na podstawie rozliczonego wniosku o rozliczenie grantu wypłacana 14 dni po zatwierdzeniu</a:t>
          </a:r>
          <a:endParaRPr lang="en-US" sz="2400" dirty="0"/>
        </a:p>
      </dgm:t>
    </dgm:pt>
    <dgm:pt modelId="{98BA8FFA-6C1B-49E1-9C27-33A2E4E5FDAA}" type="parTrans" cxnId="{B1DB2AAF-2346-4B06-AD2A-3AE5FA53383E}">
      <dgm:prSet/>
      <dgm:spPr/>
      <dgm:t>
        <a:bodyPr/>
        <a:lstStyle/>
        <a:p>
          <a:endParaRPr lang="en-US"/>
        </a:p>
      </dgm:t>
    </dgm:pt>
    <dgm:pt modelId="{6B286819-0B19-4850-AFA2-D396AF520244}" type="sibTrans" cxnId="{B1DB2AAF-2346-4B06-AD2A-3AE5FA53383E}">
      <dgm:prSet/>
      <dgm:spPr/>
      <dgm:t>
        <a:bodyPr/>
        <a:lstStyle/>
        <a:p>
          <a:endParaRPr lang="en-US"/>
        </a:p>
      </dgm:t>
    </dgm:pt>
    <dgm:pt modelId="{74BDE79C-2441-477B-944C-8E9F5BAEF550}" type="pres">
      <dgm:prSet presAssocID="{A15DB5C5-1A33-4609-A564-7A232A16C5F9}" presName="root" presStyleCnt="0">
        <dgm:presLayoutVars>
          <dgm:dir/>
          <dgm:resizeHandles val="exact"/>
        </dgm:presLayoutVars>
      </dgm:prSet>
      <dgm:spPr/>
    </dgm:pt>
    <dgm:pt modelId="{1255BF99-BE54-4167-A8B7-C17FE106CE4F}" type="pres">
      <dgm:prSet presAssocID="{58BCDBB1-8350-4566-932F-FAB66380A9DA}" presName="compNode" presStyleCnt="0"/>
      <dgm:spPr/>
    </dgm:pt>
    <dgm:pt modelId="{BC26CC83-F562-4274-9A00-ED47707F9A73}" type="pres">
      <dgm:prSet presAssocID="{58BCDBB1-8350-4566-932F-FAB66380A9DA}" presName="iconRect" presStyleLbl="node1" presStyleIdx="0" presStyleCnt="2" custLinFactX="200000" custLinFactNeighborX="271234" custLinFactNeighborY="29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niądze z wypełnieniem pełnym"/>
        </a:ext>
      </dgm:extLst>
    </dgm:pt>
    <dgm:pt modelId="{FD11937B-5EF4-460C-9567-C98D74693FBC}" type="pres">
      <dgm:prSet presAssocID="{58BCDBB1-8350-4566-932F-FAB66380A9DA}" presName="spaceRect" presStyleCnt="0"/>
      <dgm:spPr/>
    </dgm:pt>
    <dgm:pt modelId="{4DC162FE-52F4-44F7-A0F0-5BA9BFF3BEE9}" type="pres">
      <dgm:prSet presAssocID="{58BCDBB1-8350-4566-932F-FAB66380A9DA}" presName="textRect" presStyleLbl="revTx" presStyleIdx="0" presStyleCnt="2" custScaleX="177936" custScaleY="141039" custLinFactNeighborX="-4988" custLinFactNeighborY="45297">
        <dgm:presLayoutVars>
          <dgm:chMax val="1"/>
          <dgm:chPref val="1"/>
        </dgm:presLayoutVars>
      </dgm:prSet>
      <dgm:spPr/>
    </dgm:pt>
    <dgm:pt modelId="{77763CAB-565A-435B-A9A7-A093F3EAA833}" type="pres">
      <dgm:prSet presAssocID="{0230C66F-4058-4092-8483-D7B5C0021B26}" presName="sibTrans" presStyleCnt="0"/>
      <dgm:spPr/>
    </dgm:pt>
    <dgm:pt modelId="{99E8B9CB-54BD-4CD0-9294-697D6C1ECA6A}" type="pres">
      <dgm:prSet presAssocID="{AD7B52C5-8DD8-4488-B056-28E3B8ACCB59}" presName="compNode" presStyleCnt="0"/>
      <dgm:spPr/>
    </dgm:pt>
    <dgm:pt modelId="{31246E7B-3C15-4AF6-9EB3-C2F3B43D6A54}" type="pres">
      <dgm:prSet presAssocID="{AD7B52C5-8DD8-4488-B056-28E3B8ACCB59}" presName="iconRect" presStyleLbl="node1" presStyleIdx="1" presStyleCnt="2" custLinFactX="-200000" custLinFactNeighborX="-290607" custLinFactNeighborY="-70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ty z wypełnieniem pełnym"/>
        </a:ext>
      </dgm:extLst>
    </dgm:pt>
    <dgm:pt modelId="{10A29E9A-D7B7-475C-A980-B88C6A9E1071}" type="pres">
      <dgm:prSet presAssocID="{AD7B52C5-8DD8-4488-B056-28E3B8ACCB59}" presName="spaceRect" presStyleCnt="0"/>
      <dgm:spPr/>
    </dgm:pt>
    <dgm:pt modelId="{1F12C146-71C0-48F6-88A6-9BD79F2A56D2}" type="pres">
      <dgm:prSet presAssocID="{AD7B52C5-8DD8-4488-B056-28E3B8ACCB59}" presName="textRect" presStyleLbl="revTx" presStyleIdx="1" presStyleCnt="2" custScaleX="220077" custLinFactNeighborX="1145" custLinFactNeighborY="27912">
        <dgm:presLayoutVars>
          <dgm:chMax val="1"/>
          <dgm:chPref val="1"/>
        </dgm:presLayoutVars>
      </dgm:prSet>
      <dgm:spPr/>
    </dgm:pt>
  </dgm:ptLst>
  <dgm:cxnLst>
    <dgm:cxn modelId="{4800C618-EB9E-4244-8F04-6C7BEA012CA5}" type="presOf" srcId="{A15DB5C5-1A33-4609-A564-7A232A16C5F9}" destId="{74BDE79C-2441-477B-944C-8E9F5BAEF550}" srcOrd="0" destOrd="0" presId="urn:microsoft.com/office/officeart/2018/2/layout/IconLabelList"/>
    <dgm:cxn modelId="{6D76FEAD-3052-4E3A-9AC6-D3D2D560AB0E}" type="presOf" srcId="{AD7B52C5-8DD8-4488-B056-28E3B8ACCB59}" destId="{1F12C146-71C0-48F6-88A6-9BD79F2A56D2}" srcOrd="0" destOrd="0" presId="urn:microsoft.com/office/officeart/2018/2/layout/IconLabelList"/>
    <dgm:cxn modelId="{B1DB2AAF-2346-4B06-AD2A-3AE5FA53383E}" srcId="{A15DB5C5-1A33-4609-A564-7A232A16C5F9}" destId="{AD7B52C5-8DD8-4488-B056-28E3B8ACCB59}" srcOrd="1" destOrd="0" parTransId="{98BA8FFA-6C1B-49E1-9C27-33A2E4E5FDAA}" sibTransId="{6B286819-0B19-4850-AFA2-D396AF520244}"/>
    <dgm:cxn modelId="{F0656BBA-BB0F-4200-9AD3-0E2923D98A37}" srcId="{A15DB5C5-1A33-4609-A564-7A232A16C5F9}" destId="{58BCDBB1-8350-4566-932F-FAB66380A9DA}" srcOrd="0" destOrd="0" parTransId="{A2328AF1-2C54-40FB-9ADB-4D4AF04A6E46}" sibTransId="{0230C66F-4058-4092-8483-D7B5C0021B26}"/>
    <dgm:cxn modelId="{E36F45D9-A0AB-4290-8107-A1E2005B6FCB}" type="presOf" srcId="{58BCDBB1-8350-4566-932F-FAB66380A9DA}" destId="{4DC162FE-52F4-44F7-A0F0-5BA9BFF3BEE9}" srcOrd="0" destOrd="0" presId="urn:microsoft.com/office/officeart/2018/2/layout/IconLabelList"/>
    <dgm:cxn modelId="{018462D5-7E13-40C4-B8CE-E8899BFF6375}" type="presParOf" srcId="{74BDE79C-2441-477B-944C-8E9F5BAEF550}" destId="{1255BF99-BE54-4167-A8B7-C17FE106CE4F}" srcOrd="0" destOrd="0" presId="urn:microsoft.com/office/officeart/2018/2/layout/IconLabelList"/>
    <dgm:cxn modelId="{D64B27B2-EE9B-46F5-98B8-D26B623AC24C}" type="presParOf" srcId="{1255BF99-BE54-4167-A8B7-C17FE106CE4F}" destId="{BC26CC83-F562-4274-9A00-ED47707F9A73}" srcOrd="0" destOrd="0" presId="urn:microsoft.com/office/officeart/2018/2/layout/IconLabelList"/>
    <dgm:cxn modelId="{F49B684D-1BBB-4219-8D06-999FA2C49FE4}" type="presParOf" srcId="{1255BF99-BE54-4167-A8B7-C17FE106CE4F}" destId="{FD11937B-5EF4-460C-9567-C98D74693FBC}" srcOrd="1" destOrd="0" presId="urn:microsoft.com/office/officeart/2018/2/layout/IconLabelList"/>
    <dgm:cxn modelId="{A576323B-6612-4516-A5A3-C381E5E334F8}" type="presParOf" srcId="{1255BF99-BE54-4167-A8B7-C17FE106CE4F}" destId="{4DC162FE-52F4-44F7-A0F0-5BA9BFF3BEE9}" srcOrd="2" destOrd="0" presId="urn:microsoft.com/office/officeart/2018/2/layout/IconLabelList"/>
    <dgm:cxn modelId="{28AC6E66-2B9B-4D66-84B1-04C84B045579}" type="presParOf" srcId="{74BDE79C-2441-477B-944C-8E9F5BAEF550}" destId="{77763CAB-565A-435B-A9A7-A093F3EAA833}" srcOrd="1" destOrd="0" presId="urn:microsoft.com/office/officeart/2018/2/layout/IconLabelList"/>
    <dgm:cxn modelId="{F87BB4E4-77A8-44CD-821F-71ECD9502833}" type="presParOf" srcId="{74BDE79C-2441-477B-944C-8E9F5BAEF550}" destId="{99E8B9CB-54BD-4CD0-9294-697D6C1ECA6A}" srcOrd="2" destOrd="0" presId="urn:microsoft.com/office/officeart/2018/2/layout/IconLabelList"/>
    <dgm:cxn modelId="{14293BDC-5850-4EC0-BE39-9B7A74DBA7D0}" type="presParOf" srcId="{99E8B9CB-54BD-4CD0-9294-697D6C1ECA6A}" destId="{31246E7B-3C15-4AF6-9EB3-C2F3B43D6A54}" srcOrd="0" destOrd="0" presId="urn:microsoft.com/office/officeart/2018/2/layout/IconLabelList"/>
    <dgm:cxn modelId="{75F3B82D-2E00-4E49-99B6-534DC44C2CBC}" type="presParOf" srcId="{99E8B9CB-54BD-4CD0-9294-697D6C1ECA6A}" destId="{10A29E9A-D7B7-475C-A980-B88C6A9E1071}" srcOrd="1" destOrd="0" presId="urn:microsoft.com/office/officeart/2018/2/layout/IconLabelList"/>
    <dgm:cxn modelId="{C5BF1601-9F3B-46FB-87B5-0326F0B4F907}" type="presParOf" srcId="{99E8B9CB-54BD-4CD0-9294-697D6C1ECA6A}" destId="{1F12C146-71C0-48F6-88A6-9BD79F2A56D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9F82B-106E-40B3-9411-1160A588AE90}">
      <dsp:nvSpPr>
        <dsp:cNvPr id="0" name=""/>
        <dsp:cNvSpPr/>
      </dsp:nvSpPr>
      <dsp:spPr>
        <a:xfrm>
          <a:off x="1183862" y="872179"/>
          <a:ext cx="1412906" cy="1260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23C43-AAC3-47FB-BEC4-F8C36E81A989}">
      <dsp:nvSpPr>
        <dsp:cNvPr id="0" name=""/>
        <dsp:cNvSpPr/>
      </dsp:nvSpPr>
      <dsp:spPr>
        <a:xfrm>
          <a:off x="5940" y="2731263"/>
          <a:ext cx="37687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Osiągnięcie celu i wskaźników Grantu – te elementy Umowy nie mogą być zmienione!</a:t>
          </a:r>
          <a:endParaRPr lang="en-US" sz="2400" kern="1200" dirty="0"/>
        </a:p>
      </dsp:txBody>
      <dsp:txXfrm>
        <a:off x="5940" y="2731263"/>
        <a:ext cx="3768750" cy="1125000"/>
      </dsp:txXfrm>
    </dsp:sp>
    <dsp:sp modelId="{1985B4C1-D393-4D8D-8180-F029B173A620}">
      <dsp:nvSpPr>
        <dsp:cNvPr id="0" name=""/>
        <dsp:cNvSpPr/>
      </dsp:nvSpPr>
      <dsp:spPr>
        <a:xfrm>
          <a:off x="5870479" y="887634"/>
          <a:ext cx="896235" cy="9646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F2AC4-03C3-4CCE-916B-2A8BF93C8264}">
      <dsp:nvSpPr>
        <dsp:cNvPr id="0" name=""/>
        <dsp:cNvSpPr/>
      </dsp:nvSpPr>
      <dsp:spPr>
        <a:xfrm>
          <a:off x="4434222" y="2715808"/>
          <a:ext cx="37687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Utrzymanie trwałości projektów inwestycyjnych przez okres </a:t>
          </a:r>
          <a:r>
            <a:rPr lang="pl-PL" sz="2400" b="1" kern="1200" dirty="0"/>
            <a:t>5 lat</a:t>
          </a:r>
          <a:endParaRPr lang="en-US" sz="2400" kern="1200" dirty="0"/>
        </a:p>
      </dsp:txBody>
      <dsp:txXfrm>
        <a:off x="4434222" y="2715808"/>
        <a:ext cx="3768750" cy="11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CC83-F562-4274-9A00-ED47707F9A73}">
      <dsp:nvSpPr>
        <dsp:cNvPr id="0" name=""/>
        <dsp:cNvSpPr/>
      </dsp:nvSpPr>
      <dsp:spPr>
        <a:xfrm>
          <a:off x="6407541" y="539758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162FE-52F4-44F7-A0F0-5BA9BFF3BEE9}">
      <dsp:nvSpPr>
        <dsp:cNvPr id="0" name=""/>
        <dsp:cNvSpPr/>
      </dsp:nvSpPr>
      <dsp:spPr>
        <a:xfrm>
          <a:off x="40198" y="2306269"/>
          <a:ext cx="5369385" cy="149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FF0000"/>
              </a:solidFill>
            </a:rPr>
            <a:t>PROWADZENIE ODDZIELNEGO SYSTEMU KSIĘGOWOŚCI LUB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FF0000"/>
              </a:solidFill>
            </a:rPr>
            <a:t>KORZYSTANIA Z ODPOWIEDNIEGO KODU KSIĘGOWEGO LUB ZESTAWIENIA FAKTUR.</a:t>
          </a:r>
          <a:br>
            <a:rPr lang="pl-PL" sz="2000" b="1" kern="1200" dirty="0"/>
          </a:br>
          <a:r>
            <a:rPr lang="pl-PL" sz="2000" kern="1200" dirty="0"/>
            <a:t>dla wszystkich transakcji związanych z realizacją Grantu</a:t>
          </a:r>
          <a:endParaRPr lang="en-US" sz="2000" kern="1200" dirty="0"/>
        </a:p>
      </dsp:txBody>
      <dsp:txXfrm>
        <a:off x="40198" y="2306269"/>
        <a:ext cx="5369385" cy="1490891"/>
      </dsp:txXfrm>
    </dsp:sp>
    <dsp:sp modelId="{31246E7B-3C15-4AF6-9EB3-C2F3B43D6A54}">
      <dsp:nvSpPr>
        <dsp:cNvPr id="0" name=""/>
        <dsp:cNvSpPr/>
      </dsp:nvSpPr>
      <dsp:spPr>
        <a:xfrm>
          <a:off x="2461038" y="588816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2C146-71C0-48F6-88A6-9BD79F2A56D2}">
      <dsp:nvSpPr>
        <dsp:cNvPr id="0" name=""/>
        <dsp:cNvSpPr/>
      </dsp:nvSpPr>
      <dsp:spPr>
        <a:xfrm>
          <a:off x="5821052" y="2480612"/>
          <a:ext cx="2351250" cy="125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Przechowywanie dokumentów przez okres 5 lat od dnia płatności</a:t>
          </a:r>
          <a:endParaRPr lang="en-US" sz="2000" kern="1200" dirty="0"/>
        </a:p>
      </dsp:txBody>
      <dsp:txXfrm>
        <a:off x="5821052" y="2480612"/>
        <a:ext cx="2351250" cy="1258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B8842-1441-421C-9F30-6336F935D37D}">
      <dsp:nvSpPr>
        <dsp:cNvPr id="0" name=""/>
        <dsp:cNvSpPr/>
      </dsp:nvSpPr>
      <dsp:spPr>
        <a:xfrm>
          <a:off x="682348" y="590301"/>
          <a:ext cx="1072708" cy="1072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136D-3173-4308-B0E0-03367A52E857}">
      <dsp:nvSpPr>
        <dsp:cNvPr id="0" name=""/>
        <dsp:cNvSpPr/>
      </dsp:nvSpPr>
      <dsp:spPr>
        <a:xfrm>
          <a:off x="20722" y="2347668"/>
          <a:ext cx="2383796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Informowanie LGD o wszystkich trudnościach w realizacji Grantu</a:t>
          </a:r>
          <a:endParaRPr lang="en-US" sz="2000" kern="1200" dirty="0"/>
        </a:p>
      </dsp:txBody>
      <dsp:txXfrm>
        <a:off x="20722" y="2347668"/>
        <a:ext cx="2383796" cy="1260000"/>
      </dsp:txXfrm>
    </dsp:sp>
    <dsp:sp modelId="{8470D641-67D1-4D94-999E-9AD74BC37B41}">
      <dsp:nvSpPr>
        <dsp:cNvPr id="0" name=""/>
        <dsp:cNvSpPr/>
      </dsp:nvSpPr>
      <dsp:spPr>
        <a:xfrm>
          <a:off x="3511146" y="643947"/>
          <a:ext cx="1072708" cy="1072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9E402-B313-41D1-8CBA-3A2C6B43327B}">
      <dsp:nvSpPr>
        <dsp:cNvPr id="0" name=""/>
        <dsp:cNvSpPr/>
      </dsp:nvSpPr>
      <dsp:spPr>
        <a:xfrm>
          <a:off x="2821683" y="2347668"/>
          <a:ext cx="2383796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Poddawanie się kontroli, ewaluacji, składania sprawozdań</a:t>
          </a:r>
          <a:endParaRPr lang="en-US" sz="2000" kern="1200" dirty="0"/>
        </a:p>
      </dsp:txBody>
      <dsp:txXfrm>
        <a:off x="2821683" y="2347668"/>
        <a:ext cx="2383796" cy="1260000"/>
      </dsp:txXfrm>
    </dsp:sp>
    <dsp:sp modelId="{F0CF31BD-CED3-459A-83B0-D09BFD2CC56F}">
      <dsp:nvSpPr>
        <dsp:cNvPr id="0" name=""/>
        <dsp:cNvSpPr/>
      </dsp:nvSpPr>
      <dsp:spPr>
        <a:xfrm>
          <a:off x="6226966" y="711671"/>
          <a:ext cx="1072708" cy="1072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D8B0-3DC6-4A97-B215-9627CE5A22EE}">
      <dsp:nvSpPr>
        <dsp:cNvPr id="0" name=""/>
        <dsp:cNvSpPr/>
      </dsp:nvSpPr>
      <dsp:spPr>
        <a:xfrm>
          <a:off x="5622644" y="2260114"/>
          <a:ext cx="2383796" cy="1376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Przekazywanie informacji o przeprowadzonych kontrolach do LGD</a:t>
          </a:r>
          <a:endParaRPr lang="en-US" sz="2000" kern="1200" dirty="0"/>
        </a:p>
      </dsp:txBody>
      <dsp:txXfrm>
        <a:off x="5622644" y="2260114"/>
        <a:ext cx="2383796" cy="1376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CC83-F562-4274-9A00-ED47707F9A73}">
      <dsp:nvSpPr>
        <dsp:cNvPr id="0" name=""/>
        <dsp:cNvSpPr/>
      </dsp:nvSpPr>
      <dsp:spPr>
        <a:xfrm>
          <a:off x="5749930" y="858569"/>
          <a:ext cx="916312" cy="916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162FE-52F4-44F7-A0F0-5BA9BFF3BEE9}">
      <dsp:nvSpPr>
        <dsp:cNvPr id="0" name=""/>
        <dsp:cNvSpPr/>
      </dsp:nvSpPr>
      <dsp:spPr>
        <a:xfrm>
          <a:off x="0" y="2304359"/>
          <a:ext cx="3623221" cy="1311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 err="1"/>
            <a:t>Prefinanowanie</a:t>
          </a:r>
          <a:r>
            <a:rPr lang="pl-PL" sz="2400" b="0" kern="1200" dirty="0"/>
            <a:t> grantu wypłacane do 30 dni od dnia podpisania umowy</a:t>
          </a:r>
          <a:endParaRPr lang="en-US" sz="2400" b="0" kern="1200" dirty="0"/>
        </a:p>
      </dsp:txBody>
      <dsp:txXfrm>
        <a:off x="0" y="2304359"/>
        <a:ext cx="3623221" cy="1311929"/>
      </dsp:txXfrm>
    </dsp:sp>
    <dsp:sp modelId="{31246E7B-3C15-4AF6-9EB3-C2F3B43D6A54}">
      <dsp:nvSpPr>
        <dsp:cNvPr id="0" name=""/>
        <dsp:cNvSpPr/>
      </dsp:nvSpPr>
      <dsp:spPr>
        <a:xfrm>
          <a:off x="1345075" y="862593"/>
          <a:ext cx="916312" cy="916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2C146-71C0-48F6-88A6-9BD79F2A56D2}">
      <dsp:nvSpPr>
        <dsp:cNvPr id="0" name=""/>
        <dsp:cNvSpPr/>
      </dsp:nvSpPr>
      <dsp:spPr>
        <a:xfrm>
          <a:off x="4081380" y="2428951"/>
          <a:ext cx="4481317" cy="93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Refundacja na podstawie rozliczonego wniosku o rozliczenie grantu wypłacana 14 dni po zatwierdzeniu</a:t>
          </a:r>
          <a:endParaRPr lang="en-US" sz="2400" kern="1200" dirty="0"/>
        </a:p>
      </dsp:txBody>
      <dsp:txXfrm>
        <a:off x="4081380" y="2428951"/>
        <a:ext cx="4481317" cy="93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211792"/>
            <a:ext cx="6797674" cy="7132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>
              <a:spcAft>
                <a:spcPts val="0"/>
              </a:spcAft>
            </a:pPr>
            <a:r>
              <a:rPr lang="pl-PL" sz="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pl-PL" sz="20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pl-PL" sz="740" dirty="0"/>
              <a:t>„Europejski Fundusz Rolny na rzecz Rozwoju Obszarów Wiejskich: Europa inwestująca w obszary wiejskie”., </a:t>
            </a:r>
          </a:p>
          <a:p>
            <a:pPr algn="ctr"/>
            <a:r>
              <a:rPr lang="pl-PL" sz="740" dirty="0"/>
              <a:t>Instytucja Zarządzająca PROW 2014-2020 – Minister Rolnictwa i Rozwoju Wsi. </a:t>
            </a:r>
          </a:p>
          <a:p>
            <a:pPr algn="ctr"/>
            <a:r>
              <a:rPr lang="pl-PL" sz="740" dirty="0"/>
              <a:t>Materiał opracowany przez Lokalną Grupę Działania Kraina Trzech Rzek, współfinansowany jest ze środków Unii Europejskiej w ramach Działania 19 Wsparcie dla rozwoju lokalnego w ramach inicjatywy LEADER </a:t>
            </a:r>
            <a:r>
              <a:rPr lang="pl-PL" sz="740" dirty="0" err="1"/>
              <a:t>Poddziałanie</a:t>
            </a:r>
            <a:r>
              <a:rPr lang="pl-PL" sz="740" dirty="0"/>
              <a:t> 19.4 Wsparcie na rzecz kosztów bieżących i aktywizacji PROW 2014-2020.</a:t>
            </a:r>
          </a:p>
          <a:p>
            <a:pPr algn="ctr"/>
            <a:endParaRPr lang="pl-PL" sz="740" dirty="0"/>
          </a:p>
          <a:p>
            <a:pPr algn="ctr"/>
            <a:endParaRPr lang="pl-PL" sz="74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901" y="9428402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fld id="{C27BEB63-0C7F-45A8-A007-DB21DED58A4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6" name="Obraz 5" descr="nagłów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575" y="1"/>
            <a:ext cx="4613811" cy="9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901" y="1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615A14-CEC9-481A-873D-2F6F4F1B5A9F}" type="datetimeFigureOut">
              <a:rPr lang="pl-PL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789"/>
            <a:ext cx="5438140" cy="446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402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901" y="9428402"/>
            <a:ext cx="2946189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93E762-A950-4D8D-8D98-DC85A01A03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909C1-13C5-414D-B340-A9EFE945CBC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9D26DC-F061-48C0-8353-A9CE68982C7D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06C0E-FA8E-45A8-8490-E7F941AEB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2081A8-7BCF-422B-BA91-9DBA34E7B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980310-53D1-42D9-B6C5-E69FD3B6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343BD-3CD9-4378-97FA-DCDBDA901E6E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3B3FCA-A8DF-4A67-87F0-3310E55A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98DB8E-43C7-4514-8A7C-0752301D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BE816-F4AA-47FF-A0FC-0442299478F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7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5CB5C2-70FA-4F68-8C4A-C233F9EE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7E16D2-6491-4914-916C-E9AECCEF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08A223-F965-48F0-9379-21FE3461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FEAA9-000C-4BA0-BAF0-13B9AD1DD1DC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99ADB-B428-4B4B-B180-CCF8BF9A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25BC69-687B-41F2-B2FA-5C066AF0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9A57E-94C6-4C3D-AF6A-5394FAC40D1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61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0262458-A381-4CF6-B199-BA7459D2A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B57B44-B22B-4BF4-BFD6-0695C29C4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65A043-332F-47E1-BC63-4FF4C5DD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1B0B7-9EE2-4FA3-90C1-931C90DE5D69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FEF19C-6753-409F-9FB0-7E942FEE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2E64B5-4A8F-4586-9927-FB1199FA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D9B9-85ED-4FA5-8EFB-7D37D0C973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63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83C163-157C-4E41-BB2D-898C398B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4F024D-3BBA-4B07-84FF-86BEFC9A4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5C17D0-851A-4C84-8770-841F84F6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7486A-21FB-4D23-99C2-2547F364D91E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340579-D99D-4360-A668-431A3238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953E3B-B94C-4B45-B3B6-42F288B6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B1641-A35D-4398-9E08-0D957C2BAA8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82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3CBC11-D2D1-4C70-BE92-D59B7847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68535C-E7AE-423B-97B7-9A0DE3468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D61639-9541-452B-BCCE-4F8869A7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6A1D3-4FA3-4C33-8A3B-01BE8CF693AB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916D85-8279-468C-9C5E-2FF464B3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505807-A61C-4B62-9438-FE2E41D5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890C-C60A-4716-B9D4-728EB36073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75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BCC9D-7C95-403D-81DD-8DC39E9B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93A9BA-1998-4C85-8627-A6D02A337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B6F6DE-1247-4981-BFE9-116CB20FD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10C320-5853-4C27-8288-3E7E4F0F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3EF74-E62F-47D3-AFB0-CAFC993E7AEC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3BD210-7F48-4F29-9A04-BB15D1D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EDC37B-FEE8-43CB-ACCB-79AFCA8F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27E3-4898-40BD-8780-4051579F61B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0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5F831F-2BC2-43A6-95A3-07AFF77D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CCB090-0064-43BE-986E-F5E1FD4A4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685D5E-2F2F-47AD-B1A8-CAA46836D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4497961-6AAC-43E6-96B6-117FD2156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9F3594-772B-45D1-BFBD-349CD3B25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11E1590-3EA5-435C-8658-8C73D52C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9C913-1787-4926-BC66-88A55300F41A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0C504D7-9968-42F4-8A34-8C96A4E4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2DBA960-AE41-4F8E-A682-C7165FE5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D46FB-9761-48E7-8850-A89C6839BE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12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36D57B-A492-4146-B278-4C7CD114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510BE95-9F9C-45E0-B857-8970FBE7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BD44C-A2EF-48E0-9C59-01FF40DA252C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D023CD7-5A2D-4F31-B9FC-12480FA5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5E750C2-7CFB-4BF5-8A30-673D6768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13D64-2AA9-4A6D-B902-72CA55D4C6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8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E293988-90F8-45D4-98DB-763E06FC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F7716-2D99-4C65-A68F-6EE2B4818607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F07C04-CAD5-41E6-AD3D-7233A22F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B0CC0F-818F-4CFF-876A-87A93937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D2752-9687-4930-836C-32054D17938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35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572B86-4E59-46F3-BF42-51CC50D6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CD24CF-1DF1-4021-AE16-CE382A48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753B5AE-5760-4C35-A61F-A4E64F75D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C7A915-5528-4947-8466-E72804DF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7D92F-3C13-4146-ADCE-DA01617B92FE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8D65A1-715B-4B97-8631-2B7DEC62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E46736-56C2-4875-8B89-9D876FC3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23AE2-C3A9-46C8-8275-0C3898E411D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67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226760-1E08-4042-A7B6-77A0EBA2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3D73F3-3521-4C2D-A8A9-D153D8E92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54B724-B455-4DCB-95DD-FD754EB72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B2CA46-2EBD-4B18-900A-21B9CDC3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AFEA9-1B39-4588-B947-4E9A274E8076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1A29C5-37E2-4E81-B208-D3EF321D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425A0D-912B-4BC8-8CB5-AF9A8959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FE868-D9F1-4015-9014-A4A909948BC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0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FD96059-0466-4411-8CEB-10FEB9F0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A19785-168B-4336-9D49-A0BCE36E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0309D7-98DF-41DC-BC29-34995ACC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14CE99-9617-4502-85CD-29CC5E0F4326}" type="datetimeFigureOut">
              <a:rPr lang="pl-PL" smtClean="0"/>
              <a:pPr>
                <a:defRPr/>
              </a:pPr>
              <a:t>2021-11-05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37D02B-58F2-4021-B476-162CE6CB1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B57764-0AE0-45A5-BA00-86A0D0BFF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942E55-7A00-4B49-B301-34CBF9C33E5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6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ina3rzek.p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25" name="Symbol zastępczy zawartości 4"/>
          <p:cNvSpPr txBox="1">
            <a:spLocks/>
          </p:cNvSpPr>
          <p:nvPr/>
        </p:nvSpPr>
        <p:spPr bwMode="auto">
          <a:xfrm>
            <a:off x="4937760" y="3865615"/>
            <a:ext cx="6757415" cy="17480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65125" indent="-255588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en-US" sz="17600" b="1" dirty="0">
                <a:latin typeface="+mj-lt"/>
                <a:ea typeface="+mj-ea"/>
                <a:cs typeface="+mj-cs"/>
              </a:rPr>
              <a:t>LGD Kraina </a:t>
            </a:r>
            <a:r>
              <a:rPr lang="en-US" sz="17600" b="1" dirty="0" err="1">
                <a:latin typeface="+mj-lt"/>
                <a:ea typeface="+mj-ea"/>
                <a:cs typeface="+mj-cs"/>
              </a:rPr>
              <a:t>Trzech</a:t>
            </a:r>
            <a:r>
              <a:rPr lang="en-US" sz="17600" b="1" dirty="0">
                <a:latin typeface="+mj-lt"/>
                <a:ea typeface="+mj-ea"/>
                <a:cs typeface="+mj-cs"/>
              </a:rPr>
              <a:t> </a:t>
            </a:r>
            <a:r>
              <a:rPr lang="en-US" sz="17600" b="1" dirty="0" err="1">
                <a:latin typeface="+mj-lt"/>
                <a:ea typeface="+mj-ea"/>
                <a:cs typeface="+mj-cs"/>
              </a:rPr>
              <a:t>Rzek</a:t>
            </a:r>
            <a:endParaRPr lang="en-US" sz="17600" b="1" dirty="0"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en-US" sz="12800" b="1" dirty="0" err="1">
                <a:latin typeface="+mj-lt"/>
                <a:ea typeface="+mj-ea"/>
                <a:cs typeface="+mj-cs"/>
              </a:rPr>
              <a:t>Szkolenie</a:t>
            </a:r>
            <a:r>
              <a:rPr lang="en-US" sz="12800" b="1" dirty="0">
                <a:latin typeface="+mj-lt"/>
                <a:ea typeface="+mj-ea"/>
                <a:cs typeface="+mj-cs"/>
              </a:rPr>
              <a:t> </a:t>
            </a:r>
            <a:r>
              <a:rPr lang="pl-PL" sz="12800" b="1" dirty="0">
                <a:latin typeface="+mj-lt"/>
                <a:ea typeface="+mj-ea"/>
                <a:cs typeface="+mj-cs"/>
              </a:rPr>
              <a:t>dla beneficjentów</a:t>
            </a:r>
            <a:endParaRPr lang="en-US" sz="12800" b="1" dirty="0">
              <a:latin typeface="+mj-lt"/>
              <a:ea typeface="+mj-ea"/>
              <a:cs typeface="+mj-cs"/>
            </a:endParaRPr>
          </a:p>
          <a:p>
            <a:pPr marL="365125" indent="-255588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en-US" sz="12800" b="1" dirty="0">
                <a:latin typeface="+mj-lt"/>
                <a:ea typeface="+mj-ea"/>
                <a:cs typeface="+mj-cs"/>
              </a:rPr>
              <a:t>PROW 2014-2020</a:t>
            </a:r>
          </a:p>
          <a:p>
            <a:pPr marL="365125" indent="-255588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en-US" sz="12800" b="1" dirty="0">
                <a:latin typeface="+mj-lt"/>
                <a:ea typeface="+mj-ea"/>
                <a:cs typeface="+mj-cs"/>
              </a:rPr>
              <a:t>05.11.2021 r. Oborniki</a:t>
            </a:r>
          </a:p>
          <a:p>
            <a:pPr marL="365125" indent="-255588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endParaRPr lang="en-US" b="1" dirty="0">
              <a:latin typeface="+mj-lt"/>
              <a:ea typeface="+mj-ea"/>
              <a:cs typeface="+mj-cs"/>
            </a:endParaRPr>
          </a:p>
          <a:p>
            <a:pPr marL="365125" indent="-255588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br>
              <a:rPr lang="en-US" b="1" dirty="0">
                <a:latin typeface="+mj-lt"/>
                <a:ea typeface="+mj-ea"/>
                <a:cs typeface="+mj-cs"/>
              </a:rPr>
            </a:b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DANE!!!\User\Desktop\prow-2014-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6" b="89813" l="7902" r="92234">
                        <a14:foregroundMark x1="10490" y1="41372" x2="10490" y2="41372"/>
                        <a14:foregroundMark x1="8174" y1="55301" x2="8174" y2="55301"/>
                        <a14:foregroundMark x1="8447" y1="73597" x2="8447" y2="73597"/>
                        <a14:foregroundMark x1="17302" y1="25156" x2="17302" y2="25156"/>
                        <a14:foregroundMark x1="38965" y1="18295" x2="38965" y2="18295"/>
                        <a14:foregroundMark x1="50000" y1="29522" x2="50000" y2="29522"/>
                        <a14:foregroundMark x1="56131" y1="41372" x2="56131" y2="41372"/>
                        <a14:foregroundMark x1="59128" y1="56341" x2="59128" y2="56341"/>
                        <a14:foregroundMark x1="52997" y1="61746" x2="52997" y2="61746"/>
                        <a14:foregroundMark x1="41962" y1="53638" x2="41962" y2="53638"/>
                        <a14:foregroundMark x1="71935" y1="39085" x2="71935" y2="39085"/>
                        <a14:foregroundMark x1="71935" y1="48233" x2="71935" y2="48233"/>
                        <a14:foregroundMark x1="71935" y1="57173" x2="71935" y2="57173"/>
                        <a14:foregroundMark x1="72207" y1="69439" x2="72207" y2="69439"/>
                        <a14:foregroundMark x1="73978" y1="70270" x2="73978" y2="70270"/>
                        <a14:foregroundMark x1="76022" y1="68815" x2="76022" y2="68815"/>
                        <a14:foregroundMark x1="76294" y1="66320" x2="76294" y2="66320"/>
                        <a14:foregroundMark x1="79155" y1="68607" x2="79155" y2="68607"/>
                        <a14:foregroundMark x1="80109" y1="69854" x2="80109" y2="69854"/>
                        <a14:foregroundMark x1="81608" y1="68191" x2="81608" y2="68191"/>
                        <a14:foregroundMark x1="80381" y1="66736" x2="80381" y2="66736"/>
                        <a14:foregroundMark x1="82698" y1="70270" x2="82698" y2="70270"/>
                        <a14:foregroundMark x1="84060" y1="69439" x2="84060" y2="69439"/>
                        <a14:foregroundMark x1="86376" y1="69854" x2="86376" y2="69854"/>
                        <a14:foregroundMark x1="86512" y1="66528" x2="86512" y2="66528"/>
                        <a14:foregroundMark x1="87466" y1="69023" x2="87466" y2="69023"/>
                        <a14:foregroundMark x1="90463" y1="68191" x2="90463" y2="68191"/>
                        <a14:foregroundMark x1="79019" y1="71310" x2="79019" y2="71310"/>
                        <a14:foregroundMark x1="85014" y1="70686" x2="85014" y2="70686"/>
                        <a14:foregroundMark x1="74796" y1="59252" x2="74796" y2="59252"/>
                        <a14:foregroundMark x1="77657" y1="59044" x2="77657" y2="59044"/>
                        <a14:foregroundMark x1="78747" y1="60707" x2="78747" y2="60707"/>
                        <a14:foregroundMark x1="80518" y1="60083" x2="80518" y2="60083"/>
                        <a14:foregroundMark x1="54905" y1="80873" x2="54905" y2="80873"/>
                        <a14:foregroundMark x1="53134" y1="81289" x2="53134" y2="81289"/>
                        <a14:foregroundMark x1="60082" y1="80042" x2="60082" y2="80042"/>
                        <a14:foregroundMark x1="56676" y1="81289" x2="56676" y2="81289"/>
                        <a14:foregroundMark x1="61853" y1="81289" x2="61853" y2="81289"/>
                        <a14:foregroundMark x1="63896" y1="80665" x2="63896" y2="80665"/>
                        <a14:foregroundMark x1="64305" y1="83368" x2="64305" y2="83368"/>
                        <a14:foregroundMark x1="66894" y1="81289" x2="66894" y2="81289"/>
                        <a14:foregroundMark x1="71117" y1="78794" x2="71117" y2="78794"/>
                        <a14:foregroundMark x1="73433" y1="78378" x2="73433" y2="78378"/>
                        <a14:foregroundMark x1="75886" y1="78794" x2="75886" y2="78794"/>
                        <a14:foregroundMark x1="79292" y1="79418" x2="79292" y2="79418"/>
                        <a14:foregroundMark x1="80790" y1="81289" x2="80790" y2="81289"/>
                        <a14:foregroundMark x1="83515" y1="80665" x2="83515" y2="80665"/>
                        <a14:foregroundMark x1="84605" y1="80042" x2="84605" y2="80042"/>
                        <a14:foregroundMark x1="88420" y1="78586" x2="88420" y2="78586"/>
                        <a14:foregroundMark x1="90736" y1="79210" x2="90736" y2="79210"/>
                        <a14:foregroundMark x1="82970" y1="60291" x2="82970" y2="60291"/>
                        <a14:foregroundMark x1="85286" y1="59044" x2="85286" y2="59044"/>
                        <a14:foregroundMark x1="87330" y1="59044" x2="87330" y2="59044"/>
                        <a14:foregroundMark x1="88147" y1="56549" x2="88147" y2="56549"/>
                        <a14:foregroundMark x1="89646" y1="60915" x2="89646" y2="60915"/>
                        <a14:foregroundMark x1="91008" y1="58628" x2="91008" y2="58628"/>
                        <a14:foregroundMark x1="91689" y1="61746" x2="91689" y2="61746"/>
                        <a14:foregroundMark x1="92234" y1="59667" x2="92234" y2="59667"/>
                        <a14:foregroundMark x1="85150" y1="68191" x2="85150" y2="68191"/>
                        <a14:foregroundMark x1="70300" y1="83576" x2="70300" y2="83576"/>
                        <a14:foregroundMark x1="70845" y1="81081" x2="70845" y2="81081"/>
                        <a14:foregroundMark x1="74659" y1="40333" x2="74659" y2="40333"/>
                        <a14:foregroundMark x1="76158" y1="40748" x2="76158" y2="40748"/>
                        <a14:foregroundMark x1="79973" y1="39917" x2="79973" y2="39917"/>
                        <a14:foregroundMark x1="81880" y1="40333" x2="81880" y2="40333"/>
                        <a14:foregroundMark x1="85014" y1="40956" x2="85014" y2="40956"/>
                        <a14:foregroundMark x1="86240" y1="40333" x2="86240" y2="40333"/>
                        <a14:foregroundMark x1="88283" y1="40333" x2="88283" y2="40333"/>
                        <a14:foregroundMark x1="75341" y1="49480" x2="75341" y2="49480"/>
                        <a14:foregroundMark x1="77520" y1="49272" x2="77520" y2="49272"/>
                        <a14:foregroundMark x1="79428" y1="49272" x2="79428" y2="49272"/>
                        <a14:foregroundMark x1="79700" y1="51351" x2="79700" y2="51351"/>
                        <a14:foregroundMark x1="80790" y1="50520" x2="80790" y2="50520"/>
                        <a14:foregroundMark x1="81608" y1="51143" x2="81608" y2="51143"/>
                        <a14:foregroundMark x1="83787" y1="49480" x2="83787" y2="49480"/>
                        <a14:foregroundMark x1="86512" y1="49688" x2="86512" y2="49688"/>
                        <a14:foregroundMark x1="86649" y1="47817" x2="86649" y2="47817"/>
                        <a14:foregroundMark x1="82698" y1="39709" x2="82698" y2="39709"/>
                        <a14:foregroundMark x1="87738" y1="50520" x2="87738" y2="50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288112" y="3179640"/>
            <a:ext cx="2964704" cy="1941881"/>
          </a:xfrm>
          <a:prstGeom prst="rect">
            <a:avLst/>
          </a:prstGeom>
          <a:noFill/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7477" y="1157704"/>
            <a:ext cx="2135083" cy="2096026"/>
          </a:xfrm>
          <a:prstGeom prst="rect">
            <a:avLst/>
          </a:prstGeom>
          <a:noFill/>
        </p:spPr>
      </p:pic>
      <p:sp>
        <p:nvSpPr>
          <p:cNvPr id="9223" name="AutoShape 10" descr="data:image/jpeg;base64,/9j/4AAQSkZJRgABAQEAYABgAAD/4QAWRXhpZgAASUkqAAgAAAAAAAAAAAD/2wBDAAgGBgcGBQgHBwcJCQgKDBQNDAsLDBkSEw8UHRofHh0aHBwgJC4nICIsIxwcKDcpLDAxNDQ0Hyc5PTgyPC4zNDL/2wBDAQkJCQwLDBgNDRgyIRwhMjIyMjIyMjIyMjIyMjIyMjIyMjIyMjIyMjIyMjIyMjIyMjIyMjIyMjIyMjIyMjIyMjL/wAARCAQdAu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L7DZ/wDPnb/9+l/wo+w2f/Pnb/8Afpf8KsYorqsc5X+w2X/Pnb/9+l/wo+w2X/Pnbf8Afpf8KsUDFFg1IPsNl/z523/fpf8ACj7BZ/8APnb/APfpf8KnxRQBB9gsv+fO3/79L/hR9gsv+fO3/wC/S/4VYxRiiwalf7BZ/wDPnb/9+l/wo+wWf/Pnb/8Afpf8KsYoxRYNSv8AYLL/AJ87b/vyv+FH2Cy/587f/v0v+FWMUYosGpXFhZ/8+dt/36X/AApfsFl/z523/flf8KnoosBB9gsv+fO2/wC/K/4UfYLL/nzt/wDv0v8AhViigLlf7BZf8+dt/wB+V/wo+wWX/Pnbf9+V/wAKsUYosFyv9gsv+fK2/wC/K/4UfYLL/nztv+/K/wCFWOKXFAFf7BZf8+dt/wB+V/wo+wWX/Pnbf9+V/wAKsYoxRYNSv9gsv+fO2/78r/hR9gsv+fO2/wC/K/4VYooDUg+wWX/Pnbf9+V/wo+wWX/Pnbf8Aflf8KsYoxRYCv9gsv+fO2/78r/hR9gsv+fO2/wC/K/4VYxRiiwFf7BZf8+dt/wB+V/wo/s+y/wCfO2/78r/hVjFLiiwFb7BZf8+dt/35X/Cl+wWX/Pnbf9+V/wAKsYoxRYNSv9gsv+fO2/78r/hR9gsv+fO2/wC/K/4VYxRRYLkH2Cy/58rb/vyv+FAsLL/nytv+/K/4VYoosO5B9gsf+fK2/wC/K/4Uf2fY/wDPlbf9+V/wqxRSsFyv/Z9j/wA+Vt/35X/Cj+z7H/nytv8Avyv+FWKWiwXK39n2P/Plbf8Aflf8KP7Psf8Anytv+/K/4VZpPxosg1K/9n2P/Plbf9+V/wAKP7Psf+fK2/78r/hVgUtPQCt/Z9j/AM+Vt/35X/Cj+z7H/nytv+/K/wCFWaKNAK39n2P/AD5W3/flf8KQ6fZf8+Vt/wB+V/wq1SGgLlb+z7L/AJ8rb/vyv+FH9n2X/Pla/wDflf8ACrOKMUWEVv7Psf8Anytv+/K/4UfYLH/nytv+/K/4VZxRigNSt9gsv+fK2/78r/hS/YLH/nytv+/K/wCFWKKLAV/7Psv+fK1/78r/AIUf2fY/8+Vt/wB+V/wqzijFFgK39n2P/Plbf9+V/wAKP7Psf+fK2/78r/hVnFGKA1K39n2P/Plbf9+V/wAKP7Psf+fK2/78r/hVnFGKAK39n2P/AD5W3/flf8KP7Psf+fK2/wC/K/4VZxRigNSt/Z9j/wA+Vt/35X/Cj+z7H/nytv8Avyv+FWcUYoArf2fY/wDPlbf9+V/wo/s+x/58rb/vyv8AhVnFGKA1K39n2P8Az5W3/flf8KX+z7HH/Hlbf9+V/wAKsYooArf2dY/8+Vt/35X/AAo/s+x/58rb/vyv+FWaMUAVv7Psf+fK2/78r/hR/Z9j/wA+Vt/35X/CrOKMUAVv7Psf+fK2/wC/K/4Uf2fY/wDPlbf9+V/wqzxRigNSt/Z9j/z5W3/flf8ACl/s+x/58rb/AL8r/hVjFAFAalf+z7H/AJ8rb/vyv+FH9n2P/Plbf9+V/wAKs4oxQGpWGn2P/Plbf9+V/wAKX+z7HP8Ax5W3/flf8KsAcUtAFb+z7H/nytv+/K/4Uf2fY/8APlbf9+V/wqxS4oC5V/s+x/58rb/vyv8AhR/Z9j/z5W3/AH5X/CrWKMUAVv7Psf8Anytv+/K/4Uf2fY/8+Vt/35X/AAqziigCt/Z9j/z5W3/flf8ACj+z7H/nytv+/K/4VZoxQFyt/Z9j/wA+Vt/35X/Cj+z7H/nytv8Avyv+FWcUYosBWGn2P/Plbf8Aflf8KX+z7H/nytv+/K/4VYooHcr/ANn2P/Plbf8Aflf8KKscUUCuVaKWkxTATNLikNL1oAUdKKKKACiiigAoooxQAUClooATFLRRQAUUUUCCiiigAHWloooAKKKKBhS0lLQAUUUUAFFFFAAKWkxSikAUUUUwCgdaKKAFooopALRSUtABRmiigA7UUUUAFLSUe1AC0UnSjpQAtJS9RSUAFFFFMAooooAKKKKAClpB1paACiiigAooooAKKKKACiiigAooooAB1pe9JiigBaKQUtABRRRmgBBSnpSUe1ACiikxS0AFAo70tABRRRSAMUUUUAFFFFMAooooAKKKKACiiigAooooAKKKKAK1FFFABRRRQAUUUUAFFFFABS0lFAC0UUUAFFFFAgooooAKKKKAFooxRQAUUUUAFLSUtABRRRQMKKKKQAKWgdKKACiiigAo4opcUAFFFFABS0lLQAUUUUAFFFFABRRRQAUcUUUAFBoooAKKKKYBRRRQAUUUUAFLSUUALRRRQAUUUUAFFFFABRRRQAUUUdKACjFLRQAUUUUAFJS0UAFJ3paKACiiigAFLRRSAKKKKACijFGKACilooASilpMUAFFGKKACiiigAooooAKKKKAK1FFFMAooooAKKKKAM/V72WwsfOiClt4X5hkViDxHqDciKEj1CN/jWp4k/5BY/66D+RrybxRd3MF7CsNzPGuzO1JCo/Q12Sq0sPg/bShzO9j57G1K0sb7KFRxVk9D0X/AISLUf8AnjF/37b/ABpf+Ej1H/njF/37b/GvH473UZZFjju7x3chVRZXJYnoAM8mrN5H4g05Fe+TV7RXOFa4EsYY+gLYzXB/bNHf2C+8XsMS9fbSPV/+Ej1H/njF/wB+2/xo/wCEj1H/AJ4xf9+2/wAa8d/tG+/5/rr/AL/t/jUkNzqlzKIre4v5pT0jid3b8hzR/bVH/nwvvD2OJ/5/yPXv+Ej1H/njF/37b/Gj/hI9R/54xf8Aftv8a8qubbxJZxGW7t9at4h1eZJkUfieKZZrr2o7/sI1W78vG/7OJZNuemducdD+VP8Atilt7BD+r4rb20j1j/hI9R/54xf9+2/xo/4SPUf+eMX/AH7b/GvLpNP8VRIXksteRB1ZoZwB+OKzv7Rvv+f66/7/ALf40POaK3oL7xOhilvWkexf8JHqP/PGL/v23+NH/CR6j/zxi/79t/jXjv8AaN9/z/XX/f5v8aP7Rvv+f66/7/N/jS/tuh/z4X3/APAF7HE/8/5HsX/CR6j/AM8Yv+/bf40f8JFqXTyYv+/bf4147/aN9/z/AF1/3+b/ABpVv9RdlSO8umdmCovnNyT0HWms5ot2VBff/wAAPY4n/n+/6+Z7B/wkt/z8kGR1Gw/410WmXMl5p8U8gUO+c7RgcHFeeWNr9jsYYC5dlHzuxyXY8kk/Wu90L/kDW/8AwL/0I17GNowhQjJRs2TlGKq1cTKEpuSSf5o0e9LRRXkn0oUUUUgCiiigBaKKKACiiigAoxRQOtAC0UUUAFLSDrS0AFFFcP8AE/xlc+D9AgNgE+33sjRxO67hGqgFmxjBPKgA+uecUm7IaVzuKK8i1Hwt4vtPBM+vyeN9cbUkg+2yWsc7CJV27mTh8fKCSSBjggDvXafD/VrnU/h7pmqardiSd0mee4lIUYWWQZJ4AAVRz7UlIGjqaKz9H1rT9f05b/TLjz7VnZBJsZcleDwQDWhVCCijp7UUAHeg9aKKACiijFMAoooxQAUUUfnQAUCiigBaKSlx7UAFFJS0AFFJ1paACijFHP4UgForM8RJqknh3UE0R1XVGhItiSB83sTwDjOCeM46dayvAkHim30OZfFsm++NwTFl0ciPauMlOOu6lfWw7aXOoooHPSjp1piCiiigAooooAKKKKAClpBS0AFFFFAC0UUUDCiiigAooooAKKKKACiig0CE70HrRRQAUUUUAFFFFAFaiiimAUUUUAFFFFAGT4k/5BY/66D+teQeLRjUIf8ArnXsHiEZ0wf9dB/WvIfGAxqcP/XKrx3/ACLf+3j57Ef8jJ/4UUPDfHinRz/0+w/+hivW/jt/yB9H/wCvl/8A0CvJPDn/ACNOj/8AX9D/AOhivW/jtzo+j/8AXy//AKBXgU/4Mj1KP8CZ4zp9lNqWo2lhb4865mSGPPTLEAZ9ua9+1O80X4SeFLeOysRPdzHy0H3XncDLO7dcD26ZAA9PFvBM8dr440SWUgILyNST0GTtB/MivRvjvbTH+wrsKfJUzRE9gx2kfmFP5U6Xu05TW46HuUpTW5hzfGfXLqOa3u9O0yS1mRo3iCupKkYI3bj6+lbfwFADeIAM4/0b/wBq0z4MaLpmqadqz6hptrdsk8ao08KvtG3oMirvwXVY9X8WoqhVW4iACjAADTcCrpczlGUnua0udyhOTve5BqXxf1LRfGl9YXdnay6ZbXTRMY1YShAfvZzgkdcY5qb4x+FLJtITxNZRJHcRuiXLRjAlRjhWPbIJAz3B9hjzLxyjP4511UUszXsgCgZJJPAr2j4kkad8I5bS4YecY7aAD1cOhP6KT+FEZOcZqXQIydSM1LofPNFB60EgDJIAriPOCum8K6SWYanOvyji3U9/Vv6D8ag0Pw3Jfstzeo0dp1VDw0v+C/qa7YIFAAAAAwABgCvqMlyt8yxFZei/U8rMMYoxdKD1e/kR4rtdC/5A1v8A8C/9CNcdiuy0PjSIB9f5mvazN/uV6k5Cv9ofp+qNGiiivBPrwooooAKKKKAFooooAKKKKACgdaKB1oAWiiigBcUUnWjtQAtcf8Q/BP8AwmmiwwwTpBf2khe3eQnYd2AytjpnAOcHBGO5rsK4H4l+MdR8ISaFLZeWYbmeQXKMoJdF8vgE/dOC3NTK1tRq99DjdF+IXiLwIYNC8YaRNJaRKIon2hZEiUAAIfuyqB79/vdq6T4izp4k+GD6zousGPSowJJLeODH2g+YqbWOQVCkklcEE4PYGr3xE8T+FJvA99bz6jaXxuYj9kitpFkfzcZR8A/KASCSccZHOcHi9I067sv2eddmuVKpeSrPApPOzzYlzjtkq34c96jyL8zR+F3h3Wbzw1YajbeLLyzskumLaekGUcK43AtvH3u/HfvU+ua/rfjP4iyeEdC1GXTNPsmdby4hJWQ7CBIcjnhvlUDAJ5Jx0tfCfxJodh4BgtbzVrO3uI7p0aKaUIwLHK8HqD69OvvXNJqA8BfHPU7nVwYrK/lmYy7Cdsczb1cAHoGAB6nAbjNHRB1ZP4wXxX8M9TtNS07xFfX+m3B2BL+QzYYDJRweMHnDLg9emMmx8Q9T8QaXp2m+JdE8Q6r/AGZqhMhiaQBbfeA6IMAcYLAZ/u/nN8YvEWn6vpmm+HdInTUb2a7S4xaOJQAFdFXK5BZi54ByMcjkV2ep+EHvvhinhmYxyXcFjGkb9hNGowQfTIxn0Jote6QX2ucZ4u1G+034f6T4i0nxfrG+68tEjuJRmQNvZs4X7yn5c9ML34zY0rxFLN8Gb3WrjxFqP2+ORg8nmjzEmBAWJTt+6w2seP4jzxXEfDjRrjxhr1lpWpM0mj6Qss7QOfulyBtA9SwUntwc+lU9N8N6ofGcvgRpXS3lv0a5G0DekYYiTPXGxmIGcHcPaldjsj1Lw/YeK5vh5Pq0mtapc6zfWLm2tnkUCMlgUZc9GKj16N61yPinT/E3hbwjp2uX3ijV4dcnuczWT3pwoJchlUHoNoz1HOK9F+JuqXugeAbmbR827ho4A8QIMEZOMqR93oFB7Z9cV4hqkXhdPANncQ3sl54pvLnzbouXJiT5wwPbk7Tk5J68CnLTQI66ntb/AG/xN8NbLVH1i+sLr+znuJWsWEfnME/i44GVzxjqcV5d4Nh8deNLK+tLDxFc28EDJK89xcy5ZyCFQOMkDG4kDjpnPGPR/DeuaR/wqSCE6rYrLHpkkLxtcIrLJsb5cE5z7VzfwJvbSDT9Wt5ru3jnmuIhFE8qq8nyt91Scn8Kb1aEtEzWvtC8bLqnhvQrPxBqiwm0b7dqaRs6BwWOCe5wAq7iCeOma4ttX8X3vjk+GtC8YahqA83yvtbAxqMD942Mn5V557446iu4+Lfjb+wdIOiWLkajfxHzGH/LGE8E8jq3zKMcjBPHGea8I6v4d+H3gi51aK+sNR8Q3aoTbRyZKISMR5xkYHzN7qB2BpNK9rjW1y98TB4o8JWtpqOn+KNUltp5DFMHcAI+MrtAHCnDdzjHWtnXNaFn8HbfWLTxFqTzOEeG681RNJK+R5T8YwpzkDn93we9dTrWlDxj4HlsnSNJb+0SSPdyI5cB1564DY59M+4rw3wJYal4o13SvDN8Gl0jSriW7nhZsKoyNyk9wWAGB/fbGMk0S0enUS1Wp03iPVPFfhP4f6VqEmu6jLqOrbTM0rgrbLguFT5chiCoJJ/hYd+L3hnSNdN34W1fSfE+o6zZTEHVla73Jb52naVLZ6EjByflJ4rrPiHq2h2Vlpun+ItPS607Urry3kZygttuP3gwM8Bj0xxkdzXlkNlD4V+L2m2fg3VZL6GZ4llEREuEY/vI2ZRtcBRuyOnHdc0NWY07o7a/sfFd74m8T3dx4n1LQNB0/EsUvkM6um0k+WMgMBtOcEnJAwc1znw21Pxh4r8VBj4gvn0qxdZbgzHPmru+WPA4y2D34AY84AKfFrxf/betxeEbC4jhtLe5CXVxK+1GlyFwxxkKhzk9znj5RXTaL4n8P+EV8MeF/D01pqjXtysV5cROAQzMoMhwOSSTgHsoGeKNLhrYx9a8Xz+KPH1xoS+Jh4f0KyLpLcpMsbTshGcNuGcsMDngc46iq+i+JL3wz8ULLR7bxQ/iHRdQljiDPN55TzG2qCc4DK2MkHBHOOcDE0xNL8M/FjVLPxdZW0tnPJKoeeLzETewdJB6AjAzjgMc45x6nF/wray1fTorZNBGoTzJ9j+zRrI/mZGzlAdpzjBOOaSu9QdkeefEJNd0HxlpWm2fivWpDeRRt5k90RsZpGQcJgYGPSn+P9H8VeB1tNVi8Z6pfJPcMjl3aLZJ94fLvYEEBvYY96PinqFjd/Enw7PbX1rPFHFCJJIpldUIncnJBwOOea2/jfqen3vhWwjtL+0uH+3B9sM6OduxxuwD0zxmhrcE9jp/EaXev/DyPW4dVv8AS5U0h78x2UuwSMYRKFY4zgEY4weTWJ8ItdnbwLq2p6xfXNylrdSO8k0pkZUWJWIBY/XuBk1o/wBuaP8A8Kg+y/2vp32j/hG/K8n7XHv3/Zcbduc7s8Y65rkfhgseofDLxDocN1arqV9JNHb28k6q8hMK4wCc4469KfUXQr6Prlx47utQ1HXfHLeHLdH2Wlnb3SxYyOuCwLAcZz94k4Ira+FHinU5/EOq+GNR1P8AtSK2Ej294H8zdscKSHPJRgQRnP4ZrmvhXdeExHeaP4nsNNW787zIJr6JR2CtGXbpggEA46tz2r1bQZPA6a9LaeHl0oanHCWk+xRjPl5GfnA2nnHGc9OKI33HLsdTRQKK1MgoxR2o6UAFHvS0UAGKKKKACiijFAC0UUUDCiiigAooooAKKKKACiiigBKKWjNAhKKKMUAFFLRQBVooooAKKKKYBRRQKAMzXhnTh/vj+teQ+NBjVYR/0yr2HWRmwx/tivIfHAxrEP8A1yp45/8ACfb+8eDiF/t9/wC6Yuj3UVlrmn3c5IhguY5XwMnarAnA/Cva9U+JPw91yOOPVLWW8SJiyLPZFgpPGRmvB6K+ep1pQTSOylXlTTS6nceOta8H39pZReFdMjtZFlLzyrbeS2APlAPfkk/hXUaR8V9G1PQ10zxjpzXDKoV5BEJY5cdGK9Vb6Z55GOleP0+GGW4nSCCJ5Zn+6iDJNVGrNz91b9BrESUnJHt2m/FTwXosyafpemy2mnYZ5JY7fbl+MfKOTn1PoB9OX+HXjfRvDOo+IJ9RedY76ZHh8uEucBpCc46feFYeneBZ5QJNRuPIB/5Yw4ZvxY8D8Aa3YvB2iRgZs2lPrJM5/rivYo5Zi6lpO0fU5qmbQjJdbdkb3/Ca/DKDV5Nbj0u4m1IyGXzDbEnf/eG47QffiuC8dePrrxjexK0f2WwgJMNsX3Esf4m9T244H410Y8K6KDn+zoz7FmI/nV620uys+bazghPqkYB/PrXR/YtaekppLyRhVzlSjZR/JHmtjoOp6gQYrR0jP/LScbF/DPJ/AV1el+EbSxKy3LC7uByNy4RT7L3+p/Sun2Zo8uvRwmU4ag+ZrmfmeXWx1WorR0Xl/mV9vOaNlWNlGyvW5jh5CvsrrdGGNKg/H+ZrmtldPpQxpsP4/wA68/MXekvU9jJI2xD9P1RdooorxT6oKKKKBhS0lLQAUUUUAFFFFABS0lLQAUUUUAFAopcUAFUNU0TStbgEOqadbXiKCF86MMUzjO09VJwOQR0FX6KQHNW3w+8IWk6zReHrLevTzFMg/wC+WJB/KujlRJ43jmRZY5FKukihlYEYIIPBGOMGnUUJDvc5yy8A+E9PuFuLbw/ZiVPus6mTHvhiRn361p6voWla9AIdW0+3vEXlfNX5l78MOR+B5rQo70WQXZi6T4R8O6FcfaNM0a0tp+0oXc68EfKzZK8E5xjNbVFFFrCbuUNP0XTdKmvJrCyit5L2Xzrl0zmR8k5P/fTcDgZNKmjabHrcmspZRLqUsQhe5GdzIMcHt/CBnrgY6Veoosh3ZBeWdtqFnNZ3kEc9tMuySKRcqw/zz7EZrGtPAvhSxWRYfD2nkSY3CaES9M4xvzjqeldBRRZBdmW/hvQXtkt30PS2gjJKRGzjKqT1IG3Aot/DOgWtwlxb6DpUM0bbkliso1ZCOhBC5BrUoosF2UL3QtH1O4E9/pGn3cwXaJLi1SRgvplgeOTxVb/hEfDP/Qt6N/4ARf8AxNbNFFkK7OU8UeO9B8G2kkMsscl7FEph0+EckYwoOBhFwO/boDkA5Xwq0O4ttIu/EeprnVNcmNy7MuGEZJI+m4kt7gr6V02seEdA8QXtvearpcN1cW42xuxZTjOcHBG4Z7HIGT6mtrOTmlZ3uyr6WKGq6Jpeu2wt9V0+3vIhyolTJTpkqeq9B0IqtpHhTQNAmabStItbWZhgyqpZ8egZskD2FbFFMm5lTeGPD1zPJPPoGlSzSsXkkkso2Z2JySSVyST3oh8MeHraeOe30DSYpo2DxyR2UasjA5BBC5BB71q0UWQ7szNY8PaP4gjRNW023vBH9xpF+ZfYMMED2ziotI8KeH9Bm87S9HtLabOfNVNzj6M2SB7A4rYoosguzG/4RHwz/wBC3o3/AIARf/E04+FPDjhQ3h3SGCjCg2MRwOuB8vHU1rilosguzG/4RHwz/wBC3o3/AIARf/E1Na+HNCsblLmz0PTLa4j+5LDZxo69uCBkVp0UWQXZh6r4M8N63d/atS0W0nuD1l2lWb/eKkbvxzV3StE0rQ4DBpenW1mhGG8mMAt/vN1b8Sav0UWQXYUUUZpiAUvFJRQACloxRQAUUUUAFLRRSGFFFFABRRRQAUUUUAFFFFABRRRQAUUUUwCiiigAooooAq0UUUCCiiigBaKSloAo6qM2eP8AaFeQePBt1uIf9MRXsd+M22P9oV5B8QVxr0X/AFwFLHP/AGG3meLiF/tjfkclRRRXznUomtLWa+vIbS3TfNK21QenuT7AcmvVdF0C10S08qEb5mH72cj5pD/Qegrn/h1pyv8AbdSdckEW8R9ONzH8fl/Wu88v2r6nJ8LGFNVpbv8ABHn4yo2/ZrbqVfLo8v2q15Zo2Gvc5zz+Qq7PajZ7VZ2UeXRzB7MrbPajZ7VZ8v2o2UcwezK3l0nl1bERY4AJ+lRyNFD/AK2aKM/7cgH86iVeEfiaQ1RlLZEHl10OmjFhEPr/ADrDjnt5pDHFcQyOF3FUcMQOmeK37EYs4xXJjKkZ0k4u6ueplMHCu79v8ixRRRXmH0YUUUtAAKKKKACiiigApMjP3h+dKDggjqK8B+Kvh/SdI8W6NDp9jHbxXSB5lUsQ5MhBJyfT0qZOyuOKuz34EEcEH6UtU9M0bTtCtWstLtEtbYSM/loSRk9TySewq2SACScADJJ7UxC1Tv8AVdO0uMPqGoWtopBYefMqFgOuATk49qg/4SPQftP2b+3dK+0b/L8r7bFv35xt27s5zxiofE+laff6JfSX2n2lzLBaTGJ54FcxnYTlSRxyB09KL9hpa6lrS9b0vWo5JNMv7e8SIgOYX3BSemfyNaFeQfAeRI9E1tpHVF+0RcswA+61etR3EErbYp4nbGcK4JxSUroJKzJaZNNFbwvNPLHFEgy8kjBVUepJ4FUrvXtGsJRFe6zptrKRnZPdxxtjOOhIPUH8qn/0LVbDrbXtlOuOCssUq/qGFO6CxStPFGg3+ojT7PWLK4vCWAhilDMdoJOMegBNa1eH6FbW9l+0XNb2sEVvBG84SKJAiKPs7dAOBXsF3r2jWEvlXus6bay4zsnu442xnHQkHqCPwqVK+rG1bY0KKzZPEOhw3X2WXW9MS53BfJe8jD5PQbS2c81oMyqhdmVUAyWJwAPrVXRNmOpc1lr4k0A3H2ca9pRnL7BEL6LfuzjGN2c57VpkY470BYDRVPVdTttG0m71O8LC3tYjLJtGWIHYe54A9yK8o8NaVqPxYmm1vxNezLosMpjttOtnKIzDk59gDgt94+oxSbsNLqz1JPEGiSukcet6Y7uQqqt5GSxPQAbua0M1wHiL4V+GpvDd6mlaMkeoR27NbMksmWcKcA5Y5J6fU1p/DjT7rQ/AVjZ6nAbSeNpd8cuFK5kJGfrkfpQm72Y7K2h1tArOh8Q6FciYwa3pcwhQySmO9jby0BALNhuFyQMnjJFIfEWhLbLdNrmli3ZiizG9i2FvQNuwT7U7oVmaeaTNVG1XTVslvW1GyWzcFluDcII2AOCQ2cEZ96W01TTb+Bp7PUbO5hVtjSwXCOgb0JBIB5HHvRdCLWKWsuPxLoE4kMOvaVII13yFL6Jgi+pw3A5HJqzY6pp+pq7afqNneKn3za3CShfrtJxRdBYt0VSvdX0vTSBf6pY2hJwBc3KR5OM/xEdiD+NS2d/Z6jB59jeW13DnHmW8yyLn0ypIouFixSZHcgfjS15H8b9C0uHw+mtx2aLqdxqEMUtzubcyCKQYxnH8C9u1DdlcaV2etbl/vD86dgg4IryzQfhR4T1jwbpd1PbXUV3dWcUsk8VwQwYgEkA5Xn6dD261izar4g+EvimCzvr241Tw5dZaMzEkhcjcVzna6kgkDgg9twInma3Hyroe3UVE9xBFjzJ403DIDuFJH0NN+22n/P3b/wDf1f8AGrJsyYkAZJAHvS9K4H4l+HNI8UxaZFf+KbHRjavKV+0Oh83cEzwzryNo/wC+veuy05bez0axiW6SaCK3ijS4ZxiUBQA2c4OQAeD3qU7uw2tLlyqGo61pWkKG1LUrSzyMgTzKpIzjIB5Iplt4i0K9uEt7TXNLuJ3OEihvYndu/ADZNc/8TtNsLjwJq97PY20t3BbAQzyQq0kY3j7rEZHU9PU029NAS11On07U7DV7T7Vp13DdW+4p5kTZXI6jP4irma85+C7qnw9QMyqTdzkAnGQAuT+FdlN4l0C2maGfXtJhmX70cl9ErD6gtmkndA1qaeKMUySeGKLzZZo448Z3u4Vcdep4rPTxLoEsUksev6S8cQBkdb6IhATgEndxzxzTuKxpgUdOvHpnvVSx1bTdTDnTtSsrwJ9/7NcJLt+u0nFcH8R/C2ieKNRsZL/xfY6PLbRsnkzyRksN2cgNIpB7d+g9KTel0NI9I6GiopJ4LaASTTxxxKv+skcKuAOuTx0Gap2mv6JqFwLey1rTLqcjIigvI5GP4KxNO4jSooooAKKKKBhRRRQAUUUUCQUUUUDCiiigAooooAKKKKACiiigRWxSZoopgFGKWigAooooAguhmEj3ryD4jDb4hh/64CvY5RlCK8f+Jgx4khH/AE7r/Os8c/8AZLeZ5OIX+038jjKKKK+fJPVfh2qt4V46i5k3fXj+mK6zy6434WyGTStRhPSO4Vh/wJf/ALGu78uvscDUvh4ehwVofvGyt5ftSbParfl0eXXXzmXIVdntSbParWz2psmyKNpJGVI0G5mY4AA70nUSV2Cp3K5UKpZiFVRlmJwAPUmuR1fxza2rNDpkQupQcGZ8iMfQdW/QVg+KPFUusym2tS0enoeF6GU/3m9vQVzdfM43OJzbhR0XfudMaMY77mlfeIdW1En7RfS7D/yzjPlqPwXFZhAZskZPvS0V4kpyk7ydzW51vw8UHVr/AIwPs69P96vVbUYt0FeX/Ddd2sX/AP17L/6HXqcQxEtfTYJ/7FFebN8Gv37fkPoopRWh64YooooAKKKKACjFLRSASvFPjP8A8jp4c/65L/6NNe2AcgV4V8TLm48ReJtKvNN0fV5IbNNkhaxdckSE/LxzxUz2Kjue7yf6xvqa8n+NfiC9sbCw0O0kaJNQ3NcODgsgIAT6EnJ9cAetW/EPxIurzQ7+DR/DfiW31CaMpBNJZFRGSRlsq2QQM4I74rm/E3hjxB4k+Gvh3V2jvbrV7NZluopVYzshlbDYPJK7R74IPQUpSutBpWd2dPrvwk0CPwZNaWVvs1OzgaRLwH5ppFUkhsnG1jx7cenOZ8LtbudS+HPiDT7mR5P7PgkETsc4R43IX8Crfn7U0/GFL3wm9mmmXcniWWJrbyUQshcqQZM8k9ztxnPHTmpPC2kS+A/AN6NTsr6TUdbSQeRawNMYQIyEV9v3T85J+uOoIpaX0HrbU808N63CmhXfhmWGzQardRE31437u0xld+0Dr8x5PA/Ue/eEfAuj+ELSH7LCs2oCMrLet9+TOCcc4C8DA9upOSfDdL8OpJ4S1O11PR9Zh1ZZFlsJY7CQqcKQyPx0PH0OD6g+gfDrxVrkWlL4e1nS9USVQlvp119jcBAfkCyMeFVTtw2OBn0FTFpbjkr7GVq2jeC9AvPFL6/q1nfahfmR7SCBGd7VmLkZIBAbJXqeMdOa1fgNNI2gaxCzkxJdRsq9gWUgn8dq/lXCeEtYPh+416yvPD91qHiK8RraAld0kTEOJM5BOTkHIGTg8gGus+EV3deG7LV4NS0PWVWQrOJUsmKgKrcHODk9uPbvTjuD2GaV/wAnKXP/AF0n/wDSc1R+N2jabpV7pU1hZQ28t358lwyA5kbKHJ/M/nT7G8mt/jNP4nk0fWRpjtKQwsJN/wA0RQfLj1NHxWvJ/F8uknSdH1lhbLKJPNsJE+8VxjjnoaXQOpe+Knw98O+G/CyX+kWr200N0sT5leTzVYHrubAORngDv+HW6fbzeJvgpbW15fxQyXNgqPdXGAqBXwCx+igZ69zzWN8UddXxL4SFlpulay88863Ch7BxhVZ1OfQ5HT0IrE1O4vrr4KQaNbWOqQXWnKkt8JbZ4kaEM+cE/eALISOwBPaq0T0DWyOc8XQeDLHwjpmm6PdwXuuW82Lq6gRgsqHfuyxABw2wDHb1r3nwfLJP4L0OaV2eR7CEszHJJ2CvA7nVBrPw80/w9oXhi68y1nSfULuGIvvlxKFzgEnIYnk8YIAwM17d8P7yS48HadBNp19ZyWlvHbsLuAx7yq4JTPUZB9KIbinsUviyjv8ADTVQis2DExCjOAJVyaZ8I7qCf4a6bHCwL27zRSjGMMZWf/0F1rr76xt9T0+5sbuMSW1zG0UieqsMHHofQ9jzXjWnWfif4Sa5c7NPn1fw/cMNzwAngc78DOxwMg5GD64wap6SuJaqx6P4s8WXHhSF7ttCub3T4olea7imRVjLPsCkHknO3p/eFVNC12H4hadsvPDEy6NOpYTXEqOkjI+Nu0c5yD+Vcb42+Jmg+JvBV5o+mx373975KRxNb4wRKjYJBOfu44zkkV03w/uH8OfCyxm1GyvVaGSTfBHbs0vzSkD5OvcH6UubXyC1l5nmHhjwhb+JPibrOj+a9rpltJcPNFA20vEkwCxjr/EU6+nriuk+IPgPQvCXw43WNuZbwXiBrybmRg27jjgDgcAVT8FX02g/EXX9avdH1kWd6k4hKWEjMd8yOMjHHCmvQPixpF9q/gS5t7CAzzQTJOyJySi53YHcjOcVKS5WU27oxrHRtN1T4G21xfWUVxNZaPdyWzuDmJ9rnI98qp/CqXwZ0yx1nwJqFnqVpFdWzaluMUgypIRMGsLQPiKG+HE3hSLQ7671H7FNbRm1XchRww3t1Ybd/YEH1Ga3/g1dS6PYSaLf6ZqcF1c3jSo72brGF8tfvOeB9001a6E72Zyfw/8AC2jeIPiBrthqdn51papM8UKyMgUiZVHKkHABPep/EGln4ZfE3TLrRJ5Fs7plk+z7znyy+HiJOcqccE5I47jJreCvFOm+E/iJr93qnniGfz4VMMe8hvOVuRnphTXSWtrefFD4h2euvYS23hvTRGYjdRhTOA27bjkNubOccBR1yRlLbzHrfXY0PE2keEdN+JN/r/izVLGaCaBRHphVnlDLGiBmVc8EK2M46jniuf8AgjKieM9ctrSVzYtas8Yb+ILKoRj74Y/mazTqq+Ffi9rN/wCI9IuNUnMkjWkbHJ3MwMTDd1Gz5RwcZGBkCtH4ZHVdL+IGo3epaBq0f29JIyUtGKxM0qtlicfKMYzQnqD2PdK80+Of/Ig2v/YUi/8ARU1el15V8Y7uTVdFXQrHTtSnu7e+ind47R2iKeU/RwME/vF4+vpWk/hIjudx4K/5ETQP+wfD/wCgCuB+PSRHQtGdtvnLcyBOedpUbse2Qv6fjc0P4gPo/hXTtPPhLxJNdWlpHCQLPajMqgfeySB74/Cqg8L+JfiL4jtdS8WWZ0rRLMkw2G4eY3IyMdRuKjLHGQBgYwahu6shpWd2Xb/wHDrVz4b1nX2hTRtO0KKO+hmkeOXcqMxJwMgAsM/MDwfx868PeFLHx348nTSbB7Dw7A26TDu5WMcAbmz874JwenPXFdv8YtT1y6WLw5pWlXklmyrNczQ27Oshz8qAgdBjJ98enOZZ+Irnw14B/sfwx4d8QQau5V5b2408YL5Bc98jA2gEcA560na5SvYn+Nuh6Vp+kafe2dhDDdTXOySZQdzqI+ASTz0FdbrWix6/8ItMsJdRtdPQ2VnI1zdNiNQsank1ynxZu7nXtH0/TLTTNVnvbWUSTuLJ9hzGMkMBg8mqXj29u9V+GWjQ2lnqcMOlrbw36z2zxKW8rarc/eUMjDPYsv8AeFPRNhrocv47k8IRWmiQ+Fpllu7aIpeTxxugkYBNr5YDLZ3V6f8AEuXxVP4RlNp9hXRG06OS9mkJMzvuXKgduxzj1yc4rzTxDft4o8N6HYeHfC15BZ6arLLLDCXEk7JHvztB5+UHJOSCOlem+KfEP9ofDeTTU0TXI727s0SOJ7BuCpXkkZwDjikuodjB+FPgvTNR8Kza7M0v9oH7TbQs8mIoQyBd20dThmznjB6dCOd1vTvBOg+BLvSk1O11PxKJxJHc2qMQPmQFN2Nu3ZuPU/Nn6VueG5NST4S6r4at9O1aHWJBLMn+iSIpTKFlDY6lVcY75x3rlNI1mKb4daj4a0vw5Pc6tdOJLq8hj3kQrJGy9AWxlQu3gDg8knCdrDV7nrXw30yx8RfC/RrXWbWO+gSWQrHPyAVkdV/IEj8a83+E3hTRfE+saumsWZuYraJTHH5roAS+M/KQegx1xya7r4ceIP8AhHvA1ra6jomuRtazsrFLB2D7nZxt78DrkVy/wnmufDOsam2p6Rq6LdqiRFbGQjIYk5444qtHYWuoeE9OXwv8fpdF0+VxZN58ZU9TGYDKqk85wQvPfb7mnfHPRtN02XSLuysooLm+lupLqRBzK37o5P4s350kN7MnxsPiptH1n+y/m+b+z5N/NsYx8uP71L8Wb+XxhFoy6Ro+ssbRpzL5unyJ9/y9uOOfuGlpytB1R33xL0SDXvBcFvc6raaZDBcxTtcXRwvEbrtHqx3cD2rx3xzd+FYfEGkzeCpNgtUUPJGjKN6tlX+YDLc8n26V0vxd1C417w/pN9Z22pRadbzPDOlzA0Q80qmxip68bgD9RWB4vv38XHSZfDnhS+tNHsY2hhEUBcM2QW+6MccDOST1PXFKXkCR9KyDErgdNxptVrDUP7Uso737Jd2nm5PkXcXlypz3WrNbGYUUDrRQAUUUUAFFFFABRRRQAUUUUAFFFFABRRS0AIKKWigCrijFFFMQUUUUAFFFFABjII9q8f8AigNvieEf9O6/zr2OIZY/SvH/AIqjHiqEf9Oy1hjn/s1vM8zEr97fyOGoop8MMtzcRW9vG0s8rhI416sx4ArwkruyMkep/Cm0ZdDv7oj5ZroKvuEUf1Y132yqvh/RU0HQbPTUIYwxgSOP43PLN+JJrT2V9Zhl7OlGHYxnG8rlbZSbKs7KPLrbmJ5Cvsrz34i62UKaLbvgMBJcEenZf0zXo8pWGJ5H+6ilj9AM18/6levqOqXN5IctLIWz7dv0ryc2xLjTUI9Rxjy6laiiivmhhRRRQB23wyGda1H/AK9V/wDQ69RUYAFeZfCwZ1vUv+vVf/Q69PcYfFfTYF/7JFHXhF+8v5CcUtJS1uemFFFFABxS0lLSAKKKKBhS7j6mkooAXcfU0h/WilxQId5jkcu3500EjpRRQAZPqaMk9zRQOtADt77du9semaQk+popM0DF3H1NG5vU0lFAg3N6mlBOc5OaTpR70AOLs3ViceppvOaWg0AJ2pRx0oooAXzJDwXbH1pMnOe9FFMA3H+8fzpO/FBpcUAKZHI5dj+NUtU1my0OxN9qMzx2ysqsyxtIck8cKCf0q5igZByCQfakB4F8OdfsdA8e65qd/JcQWt3HKsMgt5GLFplYDCqSOATzXvzFs/Mcn65pfMf++3502lFWG3cUO6jAZgPQGkycdTRRVCCjJ9TRSigAy3qaKKKQAOOhxRk/3jRRQMXJ9TQGYHIJBpKKYhS7k5LMT0yTQCfU0lFACkn1NOMjnq7H6mm0UAGT6mlyfU0lFABub1NG5vU/nRRQAoZgcgkH1BpSzE5LEn60lFIYUUUUALQaKKAEooJpaAEo4paKAEpcUUUAGKKKKAE70UtFACCloooAKKBRSAq0UtJVCCiiigAooooAmtRmQ/7v9a8e+LXHiyIf9Oy/zNex2QzO3+7/AFFYvii58E6bdwzeJU0v7VMuIzc2wmkZR7BScD34rKvT9rT5b2OKtHmqaHg+l6TqOuXX2bS7OW7lHXyx8qe7MeF/E17J4K+HsXhxhqF86XOqFSFKf6uAEchfUnkFvTpjqdK48deDNCl/s2TVLa1MaqwhitpAoDKGBG1MHIYHj1q1feN/C+mXqWd7rdrDcOqtsbd8gYAruIGEyCD8xFZ0MNTpO7d2ZezlbRGzsNGys+48S6JbNqYm1BEOmRpLeZVv3SuMoenzA/7OacniLRnuLe3XUIzJcWf2+IBWwbf/AJ6ZxgD64NdvtER7KXYvbKNlZa+LdAbw23iFdTjOkq21rkI+AdwXGMbupHbvTbHxj4c1LT72+s9Wglt7Fd9yQrhol9SpG7sego9oh+yl2F8SsYPDOpSrwVgavn7jFe23XjXwZrOk38L6xmzCrHcyJDKnlBzhcsU+XJ7msW88IfD/AE+6vba71C6hksYVnut9022FGOF3NjGSSMLnJyMCvNx2HlXkpRewnQl2PLOKOK9DOm/C4acmof2zdfZXkMSuJZT8wAYjGzI4IOSMU2XT/hbBaWl1LrF4sF2Ha3ffMfMCttYj5OgII/A1w/2dU7oX1afY8+4o4r1K18J/D69uJYLfUbqSaK1W9dPtLgiEjcH5XkYI6cjPNQDw98NzCko1O82SWbX6nzpOYFJBf7vqDx146Uf2dU7oX1eRS+E43a3qf/Xqn/odenzDEpH0/kK5nwLb+DftN5N4Wv5rqXy1WbzGkOFJyMblHcdq6i5H+kMPp/IV62Gg6dFQZ1YeDjOzIaBS4orY7QooopAFLSUtABRRRQMKKKKADFLRRQAUUUUAGKMcUtFACYpaKKAEwa5O6+Jng2zu5rW41tUnhkaKRfss52spwRkJg8+ldbXinx/ZjN4fyScJPjJ946mTsrjirvU7yL4o+CJ5kiTxBEGc4G+3mQfizIAPxNdRaXltqFpHdWdxFcW8gyksThlP4iquqeGtC1JJba80exliLH5TAoI7ZBABB9xXjVt5/wALPirDpdteF9F1F4i6TNwInYrlv9pDnkdQO24ik5Nbjsnse7UVieJPFmjeE7ZJtXu/KaTPlRIpeSQjrhR+WTgZxzWFp/xZ8KX+oCyee6sZG6New+WmfQtk4+pwPeq5kTZlrxP8Q9L8KXDQ31hqsu1lUyw237rLLuADsQCcdh6H0rbstdsr3w3FrxZrexe3+0lphyiAZJIGew7Zrivjh/yIEH/YRi/9AkqfTtZ0TSfhLo0Wu+c1reaeYjFDE7tINvzKCv3Tg9SR9am7uyraI6zQvEmj+JbaW40a+S7iifZIQjoVOM8hgD+OMdfQ1q1wHgLVfBdp4f1a88PQXdrY2zq929wrMxODggAsSBzwPWl/4XH4PW8e3kmvoghYea9qQpx0wM7ueMZUdecdmpaaiafQ76iuK0L4qeGPEGrQ6Zay3cNzOdsX2mEKrt2UEE8ntnGcY64B2fEvi3RvCdvDNq08kfn7/JSOJnaQrjIGOAfmHUindbi5WblFcdovxN8N65rEelQPeW95KcRpdQbA7ddoIJwfrjP169jTunsDVjndY8d+GNA1FrDVdVW2ulVWaM28r4BGQcqhH61e0PxFpHiW0kutHvVu4Y38t2COhVsZxhgD39Kw/iszf8Kt1xdx27YOM8f8fEdeQ6Tc6p8Ltc0jU2Ek2latZQTyBVJEiOis6joPMQscc9xnhjUOTTKUU0e26z458M+Hr/7Dq2qrbXOwSeWYJX+U9DlUI/WreheJdG8TQzS6NfC7jhYLIRE6bSeR99Rnp2rk/izewX3wqlubS4Wa1mlgeN0bKsC3+f1rs9KnWLwzp008yxxRWMTO8jYVFEYJJJ4AHWnd3FZWNCiuAuPjJ4ShdxG2o3MaYzNDa/Jz2yxU/mP/AK/Qp408Oy+Hptej1SJ9Oh4kcZ3Buy7Dg7jngf0p3QWZvUV5L4a+Mtjearqsuv3CafYHZ9ghELSED5t25lUkn7vXj0r0DUvFmh6PodtrN9fLFY3SK9u21i0oZQw2rjOcEHpxnnFCkmDTNqiuI0r4seFdV1GKxE11aSygeW95CI0YnGBuBOM5zk4HHXpnpta13S/Dtj9s1e8jtYd20Fsks3oFHJP0ouhNM0axtd8V6H4YEB1rUFtPP3eUDG7lsYzwin1HX1rm7T4weE7u4giJ1G3Exwkk1r8hPp8pJ68dO/5Z3xB174f3V/FZeI4NQuriyeSL/Ro3URtxuGSVDdB0z0NDkraDUe51Hivx1pPhCzsbq9S5uI73d5P2VVbIAU5yWAx8wx65rEb4zeE1v7a23XhjmVC1x5I8uIsOQ3zbsrnBwD3xmtrxNHf6j4HFj4f0mC8TULdIFS5lVEt4WUESEMfmK8YAOQcHnHPJX/w61S80Hw74PFvB/ZdkRc3mqtMpkEjEmSKFcbgOTgkYOFzjFS276DSVtT1ThuQQR2PrS0igKoUZwBgZpasgKKKKACiijvQAtA60UDrQMKUUneloAKKKKACiiigAooooAKKKKACiiigAooooAKBRRQAtFFFICrRRRTASilooEJRS0hpgWtPGbg/7v+Fcd8QGhsdTi1TTotYj8S21qws5rKwa4imBJ/cycFcE5z0Iznmuy0//AI+D/u/4VxvimbUr74qaHoFvrmpabZXOnyyyfYZQhLLvIPII7AdKmWxj/wAvb+QmpR6tfeKPhxe3unvDcqJ3vEjUlLd2hXgn+Hn1P51hX0d3o8HjzRLnQtSvb3XLqSWxmt7RpY51kGEBccLsPJz0qC6+IfiPR/CXiCxku0udX07V10yDUHjUEq+8h2XGCwEbdu464ro5rjWfBnj3w7pUmv32rafrPmwzJe7GeORQMOhAGBkjjnjPXtGg0mv6+ZzfiLwhq0F94X0kW8ssOradaaVq0kILCPyJI2Zyw6fLkAnqAax7TTPEVr4d15W067bURFF4ZsMRN80XmM0j9OF2gDd05613XgbXNU1H4Qalql5qE81+iXhSd2y6lVJXn2riG8feKNM03wRqUd5dX3mWdxcX8DPn7RGkrhi3uEHXtik7FxcnddibUNO1ew8G+M/DbeHriyR5bW+srWAm4UAyRrIquoAY/KDjHHPFdjon2rSvGnjHW9btpnvYLZBbLa2zCO4tlGV2nndISFUg9Ce46Q+FfHRuJvHmsyajJd6TYFJ7NXb5VQo5CqO2TgY9ad8K9e12a8vdJ8SX0lzdy2lvqloznnyZVywHoASv45pq10TLm5Xp/Wgnw+Wy1zSdUsdasr5tU1oy3Op/abOSJNpO1UV2AHygjGOhyR0qh4U0OxPwdmPiew1SWXUZt16Uhke6yj7YmAxuwoVcdR17E1pfFvxBr+hTeG30Cab7RLdSbrdOVuNoUhGHcHnj3rAX4oXU2oeKtc026kmsYNHgntbSVsrBM7Rocj1DMc+uKHZOwkpSXMtmOvfE3ihvBurafJbapLHdXK2NhqEunMlw1sQfNkeNR/CuFDYBO71BxHq80UWveFrjQP7b0zTtPsZrQXMWkvJIhGOsbLzuzycdzWjeal4i8J6V4U8STeI73Uhqk9vHqFnchDERKm4+WFAK45xg88duDN/Z2rf8LXPhg+MPEX2Eab9t3faU8zfvxjOzG3HbGfelqVovx/4Jgaxoms6x4n1jxFpBvmvrTS7aS3ee1Mf2xTGUmQqQPmK5O0dxjvVSPSNSGk2S/wBnXe5fBtzCR5DZEhkfCdPve3WtzwvrV1q3ivU4tR17xSJYtbkgt4bNN9oIw42rIdhwOx5HGK2PCt1rXj2+1bWJPEN9ptjaX7W1lZWWxRhMHMu5TvzkcfXpxRa4OTS16Fz4a3txLpyWN1qGq3MsNpCBFe6Z9mS32jaVRto384HOfu5rqrsYun/D+QrmvBOr6jqPjTxxaXl5LPb2d7GltG7ZWJTvyF9Og/KumvP+Pp/w/kK0jsQv4jZBRRRVGwuKKKKQwoooxQAUUYoxQADrS0UUgCjFGKWgAooopgFFFFABRg9aK8n+LFtrGk3tl4i0vxDcQzPNHBDpysRuIGcouSH56gj+Idc4pN2BK56xgjmvE/j9/rtA/wByf+cdXNNt/EPh34u6dpra/c6ot7EZr6FiW8kMCWDrkhcNghgRwffmb4h+EfF3jW9tvL02wggsmlWJ/tgJkViMEgjg4Uce9RJ3RaVmeuzf6+T/AHj/ADrxL4rodU+JnhrS7Z1NyViQhs4QvLxnGeMc/SuruJ/ixegxLa+G7BpDzcIzsUz3wzOD6/dPSpvB/wAO00LUpdc1m8/tTXpyWadgdsTH7xXPU843EDjoBQ9dBKy1OMh8rxD+0Rcx6osc0NtJIsETgbf3aHYMHrz82O5zW18cdItLnw1BrTxqL63uEh87HzPGwb5Sc9AeRnOOcYyaTxv4C10+LovF3hF4/twKNJAXVG3gbdy7sKQVA3AnJ5654j17Q/HfxBlstP1bTbbQtKhcSXBS4SUu2D8wAJPA4C+rck9l3Q+zM3xreTah8BPDtzcMGlaeBWbn5tqSqCc9SQoyfXNdz4bYr8HrUAkZ0d84P/TNqxvHXhTXtZ0GDwzomlWUek2bwtb3D3YDkJGVwVx1yx5zzjPep9OtfG+n+EYtAGgabIsdo1r5x1HBOQRuxt96a0YdDE+AZI0bWyDg/aIuR/utWfp8cc/7SV0s0aSL5kxw6hhkQEg8981reBPDfjXwRZ3tvHo2nXn2qRXLPf7Nu0EY4B9agtfCfjW2+I0vjAaTp7SOzt9m+3AAboyn3sds5pdEPqzL+Kdpb2nxV0CS3gSJ50t3lKDG5hMyg8d9qgfhXZfFK+8KWMmlTeIVubm6tpWntLO2KfPyuTIGBGw7QOevOM84xfGXhDxh4m8XWOsR6ZYRR2G1Il+2g+aqSM4J44Jz07Uzxz4V8Za9rOi+JLTTLVdRtFEb2kdyrBCkjSI+5ioYHdyPb3o7guhzms6pea18ZvDWoX2izaVJNdWZWGc/vJEE2FduAQSOMHso5xivoCvFL3wf8Rtb8VWHii9ttLW9t5I5YrdpgEiEchZUYKSSM853E4brnp7Nam4NtH9rWFbnH7wQMWQN/skgEj6iqhfUmXQ5T4rf8kv1z/dg/wDSiOm/8IzaeLPhZo2mXIVXOl2rW8xGTDJ5K4b6diO4pfiDpviHX9EutC0nT7SW1u4ozJcy3PlsjrKH2hccjCLz/te1aXhCPW7TRYNO1mwtrUWNtBbwPBc+b5oVNrE8fL91fzPpRuw6Hz9d63qei+FtW8C6vC4aK4V4Ru3eS4YFlHONjAlgR3/3iR6V8Ur64tfhNo0EL7Y7v7NFMP7yiLeB/wB9Kp/CtP4nfDt/FscGoaWsa6tFiN977Vmj7ZJ4BXt6g47CtrxD4QHiTwJDoVwyRXcMERhkJ+VJkTHJwTtPIOOxpcr1HdaC+DdD0n/hXGl6d9khls72xiluYyARK7oGcsR3BOAeowB2rz34NQnT/iJ4h0EsJrWKN87l4Zop1RWxkjo7evXrWh4fg+KHhbQ5tDt9DtrxIyVsrprqL9wDnOAWG8ZOQCOD6jiuj+GngaXwhHcahqcyXGsXjAzMp3CNN2dobuSeWPsB2yRa2Da5xPwDijlm1/zI0fCQY3qD3f1qt8QLm+v/AIz6fp1ra21ybH7OlpaTsFikYqJNrZOMEnGOMgAVe8JeGPH3gLVtRj0/RLTUba5AjEz3SIhK52P94Nj5jkY/xrT8afD/AMQ63NpvijTjaW3iOCGNrqCCQqplTlWjZuNwwBhjj5RgnuraWH1uZvjTwx8QPG0dmLzw9pVu9ru2SW92oZgcfKcueOOKpeNBLrnxY8N6Frb5hihtYZwX++zgNISfUk4yOwFdpDqfxSvbKO0Ph/StPu8ASX89yrR4z1EasxBxjPUcHA5AFT4jfD3U9fvLPX9ElgXWLaNRKgPl+cynKshOQGB7MegHPHLaEn3Oz8QeFtL8S2lpa38TrHZzCaDyCEKEdhxjaeMj2Fee/H92bRtEyf8Al4l/9BWtqz1D4pXtrBay6LpNhcDHnX9xMrq4HcRoxwx74464C8Yo/Ejwv4r8ZmC0ttOsY7WzndoZzefNKpAGSpHy9PU027rRCWj1PQdE/wCRe0v/AK84f/Ra1frE8Mf21HpaWus6fbWj20ccMXkXHm+YFXBJ4GOgrbqkyQooopiCiiikMKWkpaYgoHWiigYtFA6UUAFFFFABRRRQAUUUUAFFFFABRRRQAUUUUAFFFFAC0UUUgKtFFFMAooooAKKKKBFrT/8Aj5P+6axPEXgy+1fxXYeIdN106XeWVs1un+hrOCGLZPzMB0bHStEEg5BIPtTt7/32/Ohq5m4Pm5kzEX4YaQ/hK+0K6nuriS/n+1XN85HmvPnIcdhjkY9CfWpNK8CXMPiG11zXfEN3rV5YxNFZiSBYkhDAgsQudzYJ5/wGNfe/99vzo3v/AH2/OlyoOWf8xymh/DLVtEsJtMi8Y3D6VKk6vZiwQAmRCud24ngkH8KuaL8NY9HvPDU51NrhdEtp4PLa2wLgSlySfmO3G/GOc4rf3v8A32/Ol3v/AH2/OlyoOWb6nHD4O29to2vaRYavJbWWr3MMrIbfeYo42LCMHcM8kcnsO9a1h8NNN0TxZp+uaLNNZLbQvDNbOXmE6MMAbmbK468DHArb3v8A32/Oje/99vzo5UHLN/aIPEPhYa/rPh/UTeNAdHujchBFu83pxnI2/d681jWnws0e11nxDchmNhrduYZLJYwoiJYMWRs+oyBjiuh3v/fb86Te/wDfb86bSYlCSVlI5ux+GkyXOkrqviS91TTdHkWSwsngSMIV+5vYcvgAAdPTpxW9/wAIsB8Qf+Er+1tu+wfYvs3ldt27duz+mKm3v/fb86Xe/wDfb86OVA4SfU57S/Auu6Fe6hLpXi421tfXz3stu2mJJ8zHkbi2emBSf8K7vtO1fULzw34ovNHt9QlM9xaC2SZBIepTd93qe36AV0W9v77fnRvf++350uVD5Zd/wKvhzwl/wj+t6/qf257ltXnSZkaLb5ZXdxnJznd7VfvP+Pp8+38hUW9/77fnSEknJJJ96aVgjBqV2xOKWiimahRRiloATFLRRQAUUUUgCjvRR3oAWiiigAooooAKKKKYBWfPoel3OswaxPYxS6jBH5UU75JRck4A6A5ZucZ561oUUgM+w0LS9MvLy8srCGG6vZDLczAEtIxJJyTnAyScDA9q0KKKEgCiijFABRRiloAPrScUtFMApKWigAooooAKKKMUAFLRRQAUmKWigBKWiikAUUUUAJS0UUAFFFFABRS0UwEopcUUgEopaKACiiimAUUUUAFAoooAWikBpaACiiigAooooAKKKKACiiigAooooGFLSUtAgooopAVaKKKYBRRRQIKKKKAAdaWiigAoooFABS0UUDCiiigAooopAFFFFAAOtLRRQAUUUUAHalFAooAKKKKACiiigApaBRQAUUUUAFFFAoAKKU0goAWkNLRQMSloooEFFFFABRRRQAUUUUAFFFFAC0lAopgLSUtFAAKKKKACiiigAooopAFFFFABRRilFACYNLRRQAlApcUUAFFFFABRRRTAKKKKACiiigAooopAFFFFAC0UgpaYBRRRQAUUUUAFFFFABRQKKACiigUAKaBRRSAKKKKAKtFGKKYBRR1ooEFLSYJo65wc0ALRRRQAoooooGFFFFIAooooAKKjknhiliikljSSUkRozgFyBkhQevHpUlABS0CigAoprukaM7sqIoLMzHAUDqSewojkSaNJYnSSN1DI6NkMCMggjqKAHUtFFMAoqMTwm4a3E0ZnVQ5i3jeFJwCV64z3qSkMKKKKBBS4oooAKKKKACigdajE8JuGtxNGZ1UOYg43hScAleuM96AJRRSYpaACiiigAooqOa4htovNuJo4Y8gb5HCjJ4AyfU8UDJKKMGigQUUVG88MUkUUk0aSSkiNGcBnIGSFB68elAElFFISFBLEBRySTwBQAtFMhmiuIUmhlSWJxuSSNgysPUEcGn0AFFFGKYC4ooopAFFFFMAopCwVSzEBRySTgAU2GaK4hSaCVJYnG5JI2DKw9QRwaQD6KKKACiiigAoxS0UAFFFFABRRRQAUUUUAFFFFABRRRQAUVGJ4TcG3E0ZnVQ5iDjeFJwCV64z3qQZJAAyT0oAKKjt7iC7gSe2minhflZInDq3bgjg1JQAUUUUwCgVG08Mc0cDzRpNLu8uNnAZ8cnaOpx3x0qUA0gEFLRRTAKKKKACiiigApcUlLSAKKKKACiiigAooooAKKKKAK1FFFMAooooEUtX0u31vSrjTbvf9nuAA+wjOAwbuCO3pXLQabpviPxV5ttp9nFpGiT4DQwIoubwD1AB2x56dGY98V1OrRahcaVcw6XcRW97Im2KeQEiIn+LjuBnHvWPb6Nqun+H7bRtKWx0+GExgTLcO77Q4Z+PLALNg5Of4jUvcpDtb8UvocF5eXGnf6BaTxwySPPslk3FAXijKkOo8xedwyQw7crfeI9Qh8RXuiWOg/bLq2tFu0P21YxKCxXbypwcjjrnvjrWRrvgnUtWi16Bb+weLUpkminuLctcQ7XRvJDg8RAIcADPPuTUztqT/ABQv2tEtUu30KLJldikbGVuQNvzgHsduQOopXY9CV/HYltNBudN0e4vk1oSrComWJ0kQHKENxwykEkgAc845t3niPUbPTXu5dCELw2BvZ47i82BWy/7lGCEO4CMcccFfXiqfCM1gfDUelNA1vohlcC5kZWneRSGJ2qdvLFs++MAc1Jr3hi/1TVb2eG9s2truwa02XluZGtWKsN0JB+XduG76d8AA1DQU+M47i/tLPT7JZprnTF1ONLi5ELOjjKRooVt8h5yOAMdfSzr/AIgvtESR49Jiug91HaWcf2wxyXcjqp+UeWQAMsMlsfIfasi98FXmqaDZ6Rdvp4FpaW0FveAO01q8Q2s8fA++FXjcMEfxYFaj6Pqv/CUz6yfsN1stxb2CXEzr9mU8uxAQ5dzjJBBx8uSOaLyDQXW/E0+ix6hO+l77bT445JZXuPL87dywhyn7zaOuSvOB343zcQJYtfSyiK2SEztI/ARAu4k/QcmuM1TwXq+qnVFl1Kwn/tGxjgM1zbFpbd1XDCIg4WNmG48dSeM4NdW+nG78OyaVfEIJ7NrSYwNnCshQlSR1wc9PzouxpI5C/vH1bxT4G1Q6fHbw3M1w1u7SbpniMJK7xsAXIIbAZsbq2JfFEjabqWq2WmfadN095EkkFyFll8s4kaOPaQQACRuZScHgDGaVt4X16Kbw41zqOn3K6E7rEFieJpYjH5alj8wDAdgMcdTnix/wjN/Z6Rq+i6fd2q2GpSTOssyMZLVZs+YoUcSYySpLKQW5yAMyrjaR0VvcpeWMN3afvY7iFZof4d6su5evTII61y8fjgyeDdM8RDSTsvbkW5g+0j91mZot27b833c4A74z3rqrC1i06xtLO3UiG1iSGMMckKihRk/QVw6+BtZh8OReH49S09rC0u1ubZ2idZXAmMu12yVHJPIHp05zTbEkaPinVFvNN8SaRa2cN2LPTpHvJJ5NqRM0bMiqNjbnAG/sB8vOTxLo9/PYeCNAmWCBraPRYp7i4nuGjWFUhj/uxuSSCx/4Aaiv/C2qNqGuTWGoWsNtrlsY7yKeJnMUojKBo2GOORw3Tr7Uk3hrUp9H8OaXK1jNZ6WkYurd5XC3bRIFjydh+UFdxUggnA7ZJd7gQ3euLf6V4Uv9V8O7ft+q24t42vCTayMG8qU4Ubjty23GMEZ5q/rfiqTQ4Ly9uNN/0CznjhkkefZLIGKAvFGUIdR5i87hkhh25brGja3rA055JbASWWrR6iq+Y+3bGuFizsySSWJYjjPAI6Zeu+CNS1aLXrdb+weLUpkminubcm4h2uh8reDxGAhwAO/uTQ7hoTWzY+L2qCztA7f2SiyEgxZcTMCQWHzZIC56e+Aanj8cGTwbpniNdJbZe3ItzB9pH7rMxi3btvzfdzgDvj3rRttLv18bzeIJvsgjmsktWiSVmZSrF92SgzySO3Az7Vzy+CNZh8NQ+H49S09rCzu1ubZ2idZXAmMu2RslRyTyB6dOcpXDQ7i8a4itpWtIEnuFGUieQxhz6bgrY/I/1rlE8dNJpnh2+GnW6x61cC2Aa+INvIWK4b90c8jBPGCeeOa7AFiAWADHlgDkA9x/nFcnP4Ggns/EVsbthHqkjy242D/RHfa7MO5zKitj0VQMcmm7iVjobS6nubq8RoI0t4JfKjlWYsZCACeNoAwTtOCfmVh2rLj8T/afE19otraRSPYvAs5e6CSkSYLMke0llRSCSSvcemdixtRZWMNtvaQovzSN1djyzH3LEn8a57VPCs+r63bX0r2kL2l6lxBexK32kRKBmDsNpbdzk4DY25JNPURBP41vYl1qVPDsksOjT7LtlvE3eWFDNIq7fmIXJ25AwOvUDSt/EbarfzWmh2kV55FtDcSS3FwbdP3y741HyM2SvJyABxz2rn9PsLvVdT8cabE8UFtd34huJtxMixtEocIu0gkqSASeM5wcYO7b6BcaLrN5qGim18m7toIXtLgsio0K7I3VwCSNmAVwOmc0k2PQzB4zu9Q1Xw2mk2kH2bU2uklju5GjlSSBGLI2FYLg7TkZJxjgc1FNdRaZ8UdQkSK3+1T6PAsUBkEf2idpmAQNt5JxjOOgycAEix/whdzYR6JNpWoQHUNLubmdnu4W8qc3AIkyqtleDwAT+NM1rwVPrmsXt5dyWjCTT0toJAzJLDMjF0mX5Tt+Y4IBPy55OcUtR6HQXGoajDJbwLpsBuJI3kkd7xkt4wpAC+b5fLsWXAKjgMcnbzjL45W40jw7qVppUs0WtTi3VTOqNE/zAjkYYZQ88cc+1POg69c6jpN/e3+m3MtrAYLmKe3MsTEkHz41+XbLgY54xkZwSKz7Dwbqtj4f8M6Z59g7aJe/at/mOPOGXIGNny/6w88/dHrw9Q0Ney8RzagNfsr3R/IvdLRDNbLdCVJUkjLLtk2rjIDZBHHHXmotD1dF8M+Hv7K0byba8gLIj3BENoijP7yXax56Djk+lSQ6HqEGueJdQVrRk1eKGOJGkcGPykaMFvk/iDE8dCMc9aoQeEdUg0rw3bLd6fIdHyj29zG0ttcDGFkK8ESL1X0ycEdzUNC1aeNob2w0t7fT3a/1C6ltI7XzhhXiz5rGTH3FAzuC5wR8tZvj+We68E3zX2nRwz2uoW6R7JPNDDfEdyMyrjO8r07EZp1t4F1GzsLL7NqNrDqem31xd2dx5bNG6zZ3xunGARgZBPTjrWnr2h61r3hqTT7i6077RLPHKWiSRI4lRlbaM7i+SvU469OOTW2oaX0Ldl4hubjxVc6FqGlfYrhbX7bC6XKzLJF5mw5wBtbJHHPfngZdrniKLRb7SbExwtcanM8cTXFx5EKbVySz7W5OQFAHJNR/2TfP47XxA5tVhOm/YGiWRiwzIJS4+UA4YbccZHOR92pfEOkS6zClubfT7q0Mcqy298Dt3nbskXAJyuGHGDhjginrYWlxmoa9d6bpD6lc6fbwW8NnHc3BuLtk2O2cxLtjbcQQBnAzuXArntbvlOueBtY1a1h0uUyXL3CyShzAnksQrPgZwOcY4JIq8nhTULVNAtBdw3+n6NECsd1I0bTTj7sjYVxtQfdTnBxycCptU8O6hrV3os2pLptxHZTXEk8DltkqSblCAbOioV5PJIPTrSd7DVi5da/dafY20l7psaXl7cJbWdrFdFjI7ZI3syLsGBk8HA7Z4MV3qy3FzqOgalYxxXJsHuowsnnRTxYIJBZV5DYyCO4Oaz7XwhqcWh2enS6lC0mkXq3OlXDAuVjTIWKVcKCNpI3Dnnp8vOlLod5davdaxcG1F21g1jbQIzbI1Y7mZnxliT6KMAd85ouw0MTw54htdG8C+E7V2t/tV5bARLcXAgjCKMu7OQQAOBjBJLAAdSLsnjpF0mG+g003OdVGlTJFdLtWQkDcjkYdSCCDwD3x2it/B+pWeleHms7+1h1bQ43hikKtJDPGwwwcfKVzweM4x3zkXtc0XWta0yxinurB7mC/hvWKq8aARkERr94nJz8xI6jihXsDsWNL8Q3l1r17o15pP2TULaBLmJY7pZkmRiQPmwu07hjBHvnHXJ8O+IrCDwd4f/srRxbnUp5oLLThc5CFZJC7NIwztG1mOASNwAB4rVi0nUIfGtzr4+xtHJYraLCZmByrFwxOzoScfTnnpWTpfgu80/w/oVp9rtxqGiXUk9vOoZo5lkZy8bAgbch9u4ZI2gjrijUNDRuPE13bz6pY/wBkK+qWNoL5bdbolLmDkZjfy8lgy7cFByetQL40LXPhdBZW3k6+haOQXpJhIUNtKiP5j82Oo+YEHHU6dlpEy+I7jXr1oftT2iWUUUG4rFEHLnLHG9ixznaMAAc8k4h8ApFoF/p1rftBK94LqwmCAmy2SNLGqk8nDPJ82c4cjtyahoXNW8U3ulaf/aL6VaNp4vfsrTnUGXy13mPznHknCbhjgnqDyKuaz4hXQ01S6urYGw06JTLKkpMhkbG2MJtxn5k/i/jX3xNqkOjWvh6XT9SdItOa3+zlHfDMmNuFzyz9MYySSOprMTwibv4fHw3qV5I1xPAonuiAziUFWDcHB2lUGM8hAM85ouxaFy5nvrqzubXUtIhhhmsJZeJzOFYAZjcGNQG+YEYJztbHTNcz4T8Q3Ok+FvCNvdaQw0+/EVlFeLcqXErBtuYsfdO087s4HIHSumtrXxI2nzw6le6bcSGB4l8mGSPzGIwHdiWxgZ+VV5z1rHHhPVE8N+GdLSWxL6Jew3RkMrgTeVuAX7ny7tx55xjvng13HdHUatfNpejXuoLAbg2sDzeUHCbgoyRk9OAawbTxhcy3Ggm70Rraz1uNTbTreLIyu0QkCsgUYHJAYEngEgE4rd1q0m1DQ9QsbcxiW6t5IFaUkKu9SpJwCeAScd8Y461gHw1qX2bwnEHss6F5e8mV/wB9tj8rj5OMjn68c9abvcSsT6j4sk0xzJc6WyWY1BbHe8+2Z8nb5qRlcNHuIGd3PPpVzxbqd5ofhbUtTsY7eS4tYjIBOWC4HU4HJPtx9a53UPA+qXbX6/b9PmWbUY7+OeeBvtJCsCIWkycIoBC4HT06V1eu6X/bvh++0yWX7ObyBomkQbthI98Zx+GfalqGhmXfic6VZ6SmoJaJf6kdsKNd7ItqoGeR5GQBcZ6AE5KgZ5xTn8eRxaNLfw6cbkwaiunzJDcqV3FgA8bkYdSGBHA98U+48N65c2+jXh1Owh1vSC4gkjt3MDoyBHVwWz8wCknt0xzmp9d0XWtd0SG0ubqwa4F3FcMUV0RBGQ2xc7i2SD8xxjPSjUNCrceM9St5Natz4aLXekRi4nQainlmAruDB9udxAb5dv8AD97JFbH9ty3FrpVxp1h50eo232oSXM3kxwoVRlDsFbDHzFAGOcNzxzl3XhzVLjUvE12GsQNZsVtFXzn/AHRCsm4nZzw5OPUAd8hsfhjVI08NgXVhIulWq2ktvcwtNA4UKomQfKRJhe/qRnqSahoVo/Gt9qY8J3Gl2FultrTzLIlzOQ6NEHDLlVIxuX72CTjoua7C4e6jsne3t45rpUysLTFFZu437SR3x8vPHTPHF2PgnVdO0Hw/b219Zf2hodzNLC8iu0U6yliwcDDKRvwME9PfjuYw6xoJHDuANzBdoJ9QMnH0yfr3pq4OxyCeO2k0zw5fDTrdY9auBagNekG3kJK4b90c8jBPGCeeOa2LnWL2E3Jh0v7SqXaWkJimY72bGXf5PkRCcMwLYKsMfLWXP4Fgns/EdsbthHqsjzW42D/RHfa7Mvc5lRWx6KoGOTVvWvDlzf8Ahq10y0vUWWCeKeT7SheK8Kkl0mUYyjMSxHTIHFLUNCrP418jSPEF2dNWS40RwJ4YbsNHIpUMrLIVHY8jbkH1pl14y1Cx0ObVrvwzPBbrLAsIkvE3SpKQA5Cg7SCR8pyeRnHNVpvBupyWXii28/Tv+J6sfzRh41gKoFOEwcjqRz/M1ra14fudc8HHSJJobW6CxlJEzIgaNgy5yFODtGeOM9+57waFptbkHjKXw4tiWddPN9HP5wHmYkEezbjjknknt0rBsfH1xd6RomsS6A0OmapOtt5ovVd4pGdkX5No3LlRk5BGTwcDOhaaRrsfjCPxHdzaZPMNNaxaCLzIkB83zAwJDE9ADnGMnrgZy7fwXqlt4K0TQBPZPJpl6l1529wsgSQyBcbeCSxHfGAec4BqGgT3UWl/FTUXiigNzPo8CQws4jNxM0zALuwfmOOuOg5wASNrUdSnuLiPw8LVf7SvLOWaYQXuxbeDcE3+YU3ZJYAYTrnsM1ma74Km1/XL++ufsgSawW3tyJG8y3lRi6Sq2zj5jg47Z5OcVdh0PWF1PT9bmurSXV4LNrG74ZY7uIsGBzj92wYbuFOenToWY9CnP4uGkeHr6S30REGhypaXdl9qK+SnyhHjIRt8e1s5IU4U8VpjxIw8YPoEtvaIBZfbVuvthKsnQjHl4HY5J+6cjPSn2PhyNYtaOomOebWnJuxEGVAnliMRrk54XPzcEk5wMADJTwGDo+h2k2ou9zp0gM1wECm4haIQvFkcqDGqJnqQgPU5BqhaHT6Zc3F7p0Fzc2yWrzKHESymTapGRklVIODyMcVz7eM3Xw3r+rnSWDaNeTWklv8AaR+88sKS27bx97pg9Op7dXXE3vg7V3s/EumWmpWK6drU8t2TLC5milkC7lBB27flHOM4/Om79AQzxFM//Cc+B7+zsEnu5oL8hDIsZI8hCA0hHQbieh6nAycUal4ps9S8NrNqOgO8lvqsVnd2Mtzt+zThxtO9R84GQeODWvdaFezah4c1NHt/tOjxzxtAXYJN5sYTIk2kjG0H7pznt1NLUfBtxNoslpbXMD3V1qa6ld3EoMYZwwYKqgNgYUL17ZOSaWo9Czq/jS007UNRtYvskz6dCJbkTXogcsQWEcalSZH2jPZckDOScSSeK1mlSHS7RbuY6YNUZZpjABEwGwA7Gyzc8Y4xyaadE1mx8S3ur6Nf2kSamIze2t1HJIFdF2742VlJ47HHQdM8Y2sW2sav4turXSDp93c2enw21/JNNPalTLubbmI5beBuwc7cDByxyXYaG1pviS81XStNvLbSoQb63a5BmvCkMSjaArSeWf3hZhhcYwGOeOadt47N+nht9P0aSca7DcNDvuVj8t4VYspyDkZH3uODkAn5ap6LBqPiRtJ1qO2sLGGx82wk024g8+2Uo+DNb7cDd8pQdsAjPXK6F4L1XSR4TSSewkTQPtQLLI4M4nBB42fKVz0yd2O1F2Ghek8SjUPDHib7dohEulpPBe2IuwySoIyx2ygA4ZD/AHQR6Zq9Z6nIuk6LHpelRrDPp6ToJ7kxQW6BECx+ZsbLfOoAI5Cse3NFfDWpfZfFkLPZZ10SbCJX/c74/KOfk5wOfc8cdaI/DGqRz+HpftWnyJptktlNbXMLTxfLgefEPlxKVUDnoCRnrk1FobXhzWoPEugWOr20bxRXabgj8lSGKkcdcEHnv7VR8P8Ail/EMksljZRG3jkmjBF2DMGjICiSPbiPec4yx4HvxL4M0S48NeFbHRruSGZ7TcvmQk4dS5bJBAwcsRjnoDnnAz9P8K3Nv4jstfl+wx39rbyRStbbk/tFmGA07Y4wQD0YljnPAFGoaFTQ/FOk6f4F0O4stPh0+O+mlhtLGS8ARCJZN5aVxwvBYnH8QABOBXQ6Fr8GuG+jjEQmspvKk8mbzonBAZWSQABgQSOgIIII6E8xF4OvNJ8G6VEdTt7bUPD0s13BeIjyRujF3dXTg4IbacZPy8dSK6nw9eanqOjW+oao9t5l3Gk0Udsp2xoyggEljuPOSenYZxkiuDsQnXbi61DUrPSdPS8bTsJO0lz5W6UqGEcYCNuOOpO0AkDJ5xb0TWLbX9FtNVsw4t7lNyq4wykEgqfcEEfhVCLR7/StY1a/0ma1ZdTZZWiugwEEyrt3grkuDwSh2/d4IycW/DuixeHPD1lpEMrSpaoVMhXaXYsWZsZOMsxOM8ZxTVw0NSiiimSFFFFAFaiiigAooopiCiiikAYNVE0qwj1NtSW1QXrLsafncV9Pp7VQ1DxH9h1yHR49Lvbq6nt3nh8oxhXC4yMswx16tgdhkkAwW3jHT721smtYbmS9u7h7ZbFlCSxyxjMqvuIChByTz1GM5xSuirM6KiufuPFlvaWurtPZXS3ekxia5tQU3eWQSsiNu2spA7HIPBGaij8YCW+t7KPQ9TNzd2ou7NP3Q8+PGScl8IR6Pg9OORRdBZnS0ornoPF9hc6FYanBDcyNfzfZre0CgStNyChyQAFKtliQABnPSny+K7Cxk1GLVFexlsLYXciyEMJIScb0IPzfN8uODuIHcUXQWZ0Cdadjmsmy1We5uoYJ9LubPzrdrhDMyEgAoCrKCSrfvBx7HnisPxrcTnVPDNktv9otbnUP30JZQk21CyqwPUAgNzxkDuBSZSOyI4ppHNcxorafaeJdR0+y0u8gvIbVJmhEqeUwkd3xGu/ap3M3Xb+FQ2Xj22vLDStSOlahDp2pTC3iun8sqkpZlCsobdglfvYxz1pXBnXZ+bFLxmuf1PxRDpZ1KSSxupLXSzELy4XaFQOAcqM5bAYE4HfAziluvEvk+IW0S30q9u7v7EL2Py2iVZE3hOCzjbgk/e29OM5GQNToAOOaTbXMxeNtPm0Wx1CKC433t39iitnAR1myQysSdoxgnOe3HNXpNfEdxaWYsbhtRuTKRaZUMixPtaRiSAEzjB/iyMA84BmxtI60jDvXM3vje2sdL1G9lsLrOmTCG/tyyCSDdja+M/Mh3AgjORzjg4vN4gQeLIvDslpItzJaG8WTzUKFM7fXOdwI9OM5ouKxr0VjRa/LcLp6QaVcSXGoRyTQRLLGP3SBDvJLDGfMTA688gYOLOh6vba/otrqtpvEFypIDjDKQxVgfoyke+OOKq5NjQormX8YxxWmuTTaZcI+ikfaofNjLYK7gynOCCPfPsDxWna6ubw6aYrSQx31t9qD+YuEj+XBPrnenT1PoaLoLGnRnmsbxB4ih8OpYyXFnd3Ed5dJaK1sgcq7AkDbncc7TwAen0zDD4kmuBBHHoOpLeSwS3BtZfLjZEjfYcktjJYjA7g54HNF0FmadnpNhYTzT2lqkMs5zK6k5kPqfU+9Xa5pvGlk1nod1bWV7cxaydtsY1QEPgnYwZhg5BGfujruxzVWT4gWsFjdXs+j6nFBY3H2bUXKxkWj7gvOHy/UH5A3BHqKLodmdcaUVj6trp0ue8hXTrm6ays/t1yYmjUJHlxxuYEt+7fgdh1yRTR4ltbi6sbXToZr2e8s1vlCYQRwMBtdyxGNxIAHJ69hSuFjawcZxxRXCa/drP4j8E6ounzfaWnul8gbTLkRMNm7O373fO3nOQOa6XRNej1l76A2lxZ3lhMIbm2n2lkJG5SGUlWBHcH+mS4WNbGTgdaMYPNZ13qMS6jDpSWrXlzcRs7wBlAWH7pZy3ABJ245Jz0wCa5j4c3E1v8ADXw+lvZSXLzS3EQSMgBP3s7ZJPQfLj6sKLhY7gAk8DNFcTqvirT9S8Dalql1puonS4rlYGe2mRTLtlVfMjcMMpvwNy9ee2a3tY8Qf2ZNqKrp1zdjTrUXl28TRqEjO7GNzDccRyHAH8PXJAougsbODjOOKK4S+vrO8+JfhW709BdPNY3DMUwrBHjRkL7iMfK27H3gCOORnbj8VwPNp5ksbqG01C7eztrl9uGlUsMFQSwDFGAOO3OAQaLhY6CjB7CuVn8bLFHq7poWpzLpEhW9KGEeWoXeWGZPmGMnC5IA5xkVPfarps+teF2MN5J9u3y2NxG+yPmLcd6khj8uCAV4z65ouFmdHRWBL4qgglVpbG6SzOonTPtJ2487JX7ud20sNuce+MVuTSx28MkszbI41LO3oByTTFYfRj2rkdGuNRm+JGspes6xrp1u8VsekCl24OOrHqT6nHQCm+HontfiF4ntjd3c8a29o6/aZzIVLBycZ6D2GBSuOx2ODjODj1pK4DxdbQaVpNyzz3q6lc3plj1dY5gliskvy75AThET5do44GVGQa71DuRSG3gqCGH8XHWncVhwBPQUuxs42nP0qrf2FvqdnLZ3SbopFKk9CuRjcD1BGcgjmvOvs5vvhXd2LRbPEGlytZnZgSfaFdQCTkA70VCWyQRk5ODQ3YErnpE9lb3jQm4t0maCUTRb03bHAIDD0IDHmpwCe2a5m1nsfEmiaCsNvF9muY0vWix8saIBlRwOd7Be2Rv7ZFZnjzUILvwh4i0+2smuI7C22zTcLHDJgEIM8syqVJx03AZzkBXCx3NFcxeeKI9DGiWDaZqF1Nf2rNb/AGWNX3NHGpK4zkH5hyQAM9eDh9z4uFvZXV1/Y+oFLKzivLtW8tGhRwSFwzcsArEgdNuOpAp3QWZ0lFcz4j1xrXS2v7d7iGwtoob+S7TYomjYtiICTGS2AMcH51HU1bk8QyKIkTR71rl7A6g8DFEMSdNrFiPnzxt7c5IouFjbo+lc3J4ytNmiPa2N7dJrKM1oYwgywQtsIZgQeMZPyjOd2OQh8S2uo6H4gFxp1/DLpsbx31nuQSqpTdlHD7T8uSCGzwcfw5LoLM6XFFc9a+ILC10rQbe0ille9so5baB5VDpCI1O6RmPGAQM8knpmtHRdYttc0/7XbBk2yvDLG5UtHIjbWUlSQeRnIJBBB70XCxoEEdRiiuE0i+sPD+uePb+6Igs7e5tnfYvrCOAO5LHAHcmujXXQmpWWn6lp89jLfq32fzWR1dlXLRsVY7XAPQ8HnBOKLhY2MEcEYorhPBFybHTdQtLSyM7trd6FhidU8tFcfMc9F6D68CtvVPFcGlJf3M1jdNp+n3Edtd3alMRs+zkJu3MB5kecD+LgHBwXCx0GDjOKMVyFvCsHxc1UxQZkbRImKR4DO3nMOpIGTgDkgeppbbx9a3GlabqzaTqMWmX032f7UwjIikMjIAVDFiMr94AjnGc8Ucw7M67FGKyIdeWTxRc6DJaSQzwW4uhJJIgWSIkqGXnOMjBz0qFfEys2nW40+4N7qCtJBbK6kiFQCZXOcIpBGM8kkDGcgO6FY3cEjOKK4bxhcJd2/hLUJLOSOePxNBEY8K8ilWmVlBBwclARz6V0Wj6+mqX9/p81jc2N/Y7DNbzlG+VxlWDISpBwe/alcdjYorG1PxDHYatBpUNnPeXs1vJdeXEVXbGnGcsRkk8BRk/Qc1WtfEN7c+M7vRf7NVLa3topvO84byHP3ivYDB+Xk8ZyM4ouKx0VFczpvjOPU9UlsYdE1ZTBeTWdxM0SmOB413fM4YrzgjAJPA/vLma18VLdXOmQf2Zcwvq9tJc6aZXTFwEUPtO0nyyVZW54AOM5BFF0FmdBRXJ6J40F54MXxJqtmLS3YyFFikDl8TPGqKDgluAOcZPPA4q6vi2wimvYNSBsJrOzF9KrSJKPJJ2lgYy2SGBUjrnGM5FF0Fmb9GDnGDWBbeJ3m1q20z+yLlLm4s/t0amWI5jyBj72N2SBgkDnrjmsGLVtF/4V3o92llqp0ua8Cxj7QDNG/wBoZQXYvlhvzwM8YBouOx3tUbvR9Ov5vOubOKSbYYzJgqzJ/dJGCR7HirdxI0MUsgieVkBbZGVBbHYbiB+ZFcpYfEGwvNJbVpNM1S204W3ni5lhGx23hPKTnLMSwAxwfXqaG11Cx1UEENrbpBbwxwwxrtSONQqqPQAcCpayItdC6vZ6ZqFlPYXF7Gz2/msjq5UZZCVJw4BzjoQOCelU08UzPqen6b/Yl19svrZrpYTLHmGMAcy8/JknaM9WBFF0KzOjorkm8eWqeH7PWWsLhba5vPsWHkjVopNxX5snpkNnGcAZwRWpqPiKDSjfyXlvKltZ+WplQhzJK+3bGidS3zD29+uC6CzNmj6isePXimr2+l3un3Fpe3MLzW0bPG4mKDLxqwbG8DBweMHOaxdG8T6ZZeHtGltbHUfsmo6mbCPzpFdopXlZfnJckjIbG3OAPpkuFjsh1GOtQ21nb2MCwWlrDbQDpHDGEUfQAAVjzajbaxqOr+GZrB2eO0VpPPYCKZJMgcoSwHHsai0LwnBoepRXkcpaSPTYdPZsnM+zb+8cdAQFAAHQZyTnClwsdHRRRTEHaiiigAooopDK1FFFMQUUUUAFApaKAOP1d54/idojW0CTSf2Zc/I8vlj7y98H+VNh8IXdncaXqtvNby6pb3t1e3cZLJFK1yAJQpwSNoCheOduSBnjo5dFsJtYh1aSKU30KFI5BcygKpxkbA23BwMjHNX6mw7nH6h4b1PUI/El0wtEvdVslsYIBM2yGMBhud9vJJbOAoAHHPWpbbRtXh8QaDqLW9oU07TWs5EF0cuxC8j5Ony/r7V1eKWnYOY4XTfB+qWmg6TEzWg1DSdRkvYgJWMc6uzFkLbcocOAGwcEdDVnWvB1x4nuNVuNQkjtDc6YunW6QuZMASibe5IH8aqMDtnnJrsaKVg5mZWlP4hcIusx6cpRMPLayu5nbs20qojHUnlsk8YFU/EOlajqGraFdWUVu8enXTXEglnKFsqV2jCn1zmuhop2C9jn7TTdStfHGo635Fs9vPaxQRoLght0ZJyflwAc+pxWBbeEdbtvAmgaFssWudNv0uZH+0sEdEkaQYOzOTux04xnnPHfilpWHc4TxP4T1zXhrkDNp1zHeRoLCW6kcNY8rvRUCkclR84wfXPQa0Gl6ovjmLXHt7UW66QLAoLkl9/mCTd9zGMjb19/auloosO5w9l4SvP+EbOkarpunX1vJfT3EsJuWAKvuZdr+XlWViBkds89jLpXhTVdGfRL1buG9vLK2ms545pXAeF33oqOQSChwORgjj5a7SiiyC5z+n+Ht8/iC61RYi+tlEmghbeiRJF5SgFhy2CSTjGT04rHTwPe/wBj6NHJqajVbGfEl4gIZrdoxCyKeoJiC/8AAsnvmu4oosguc14jtLpby01Amyk0Gxgke8sLkskShcMJdqKRJsCnCEY44wTweAdMvtG8E6dp2oQLDPEHbarZ4d2kGR/CRvwRk9OtdFNDHcQSQTRpJFIpSSN1yrKRggjuCOKZa2kFjaRWtrEIoIhtRAThR6D2otqK+hi3nhs3PjCHVxMos3tRBfWpGBcGNw8JOPRs5J7KF6Eil8KeHpfDmny2st19oxIyQH/nnbqzGJD6kB29huwPU79FOwXOf8U6Vf6q2i/YY7dvsGqQ38nnTFNyxhhtGFPJ3dfao9a0jVtR1uzuFWxudMFq0UtjeSMEimJ/1wAUiUhTtCtjGMgqWyOlopWC5wWn+Fdbs9K8I2jxWTNok7STMty2JAQwG35P9rv6UzUvCOt33hzxXpqpYrJrV/8AaYnNy22NdyHDfJyf3fb19q9AoosO5yHiLQta1u/v3ZdPuLK609oYLe6lfFjOVcb1UKVkJ3D5zhh24GDBY+HNd0e60fUbL7BLcW+lRaXe2s07KjrFjbJHIEJByDwV/Pt21FFkK5zOp6VrF/rfhy/ZLJv7OlmluAszLnepQKmVOcDGScZPYdpdD0q/sfEfiC/ukt1g1KWKSLy5izLsQJhgVHXrwa6GjmiwXOeudJ1O38aw6/prWksctqLO6guWZCiq+5ZEKg5OScqQOnUZyMWy8M+I7H4d2XhqGW1hnWZkurmG5ZWNu0rSN5R2fK53beQRjPqMd3RkCiwXOQ8RaFq2s+Eb/QbOw0yxgkW3jtY1uG2xqkgdicR99qqAAe5J7BPEPh/W9bvNWLjT7izvtPMNtFdSv/xL5ijhiihSrkkj95ww4xwuD2FLRYdzkLLQdXi1fwlczQ2flaPYNaXAW5YliyKmU+TkfJnqOvtWanhHxCZ9KuL06ZeXthqn2uXUHmfz7uP5sA5QiIAFQEBK+m3Hzeg0UWC5xo8Pav8AZPGURisw2t+Z9n/0k4TfEYvn+Tt97jPp704aBq4k8GsYbM/2JHtuR9pb5z5XlfJ8nPQNzjrjtmuwoxRYLnAaj4S1+9l33B0y8uIdWivYb6aVxK1ujlhCFKkRgZP3SVOemcmu2vrK31Oye1vYRLBJgvHvIBIIbqMHqAfwqyKKEhNnF6T4Jg0vxzc6vDp1pFZeQsdttuHaSNxnc20jHzA46nFaWl6XqVt421bV7iC2FpfxwRKEuCzr5QYZI2D72Rxnj3roqKdgucs+m+IrzwzcaHevZSvdLLby35lZj5LlhuEW3lwhAA3AZ5z67TWx0vw+LSwmSI2tqIoJbgFwuxdqlgvLdASAMn0rQoosI5zQr/xBdajEmp21vHbtpsM0ojjZWguTt3RMSSDxubb1Ubc/eGZbXw+1n4yvNZjnAtrlI5fs/TbcqrRmQduY2we5JreopWHc53wp4ck8PRXsMkyyQm5lNkg6W9uzlwg99zMT+HJwMY+oeE9b+weKNK0+TT5LHW5pLtJZ3dJIJZAN6lVUh1O1cHII5JDdK7qiiwXOVutH1ebXfC2oJb2m3SYJ0nQ3JyzSxrH8vycgbc9s5qp4m8M6zrN5rKBtPu7K8sRBZfa3cGwfaQxRApVixwd+Qy8DkLtPa0UWHc4+TRdauLrQ47u3spdM021XdaC6OJrlQFVnyhDIoG5RgHdyaXUtG8Q6rexTXi6ZPbPayxNZTSuYraVmO2ZflxMwQgfMF5BIK5rr6OvQU7CucLYeF9atIPBsbxWR/sLzBOVuW/eBkKZX5PfPP0q1/wAI/q+/xm3k2n/E7jC23+kt8h8ryvn+TjqW4z0x712FFKyC5w48KarAnhq+t006W+0vT1066tbly0NxEAoyr7CUbKkg7T1A7Hd12npPHaKLmG0gkJJMVrkog7DJA3HHU4X6Va7UU0rCbOIu/B1/qqeL7e6e3todbeCW3kjlLmNotu3epUcEoCcE8ZrVuNM1XWNX0a91KK0tk0x2uCsMzSGaYoVwMou1ASTk5J4GB1PR0UuUdzzrT/Buu6XeHWLBNPh1U6jNLKPPYx3NpKxYxPhAdynBU4PJ9hUniLwhr+uWevW0rabcveTRy2N1czPvtYw8ZMCrtKoBtb515buMt8voNJRyoOZnOw6fqqePLnxA9rbeRLpyWwiFydwdWL/3MYJO39cdqwYfCGuRfDrTPDuyxN1aXgnZ/tLBGUTtLx8mc/Ntxjtn2r0GinZBc5rxRpL6pqGiTW9wbPUFmZWZDktaup89SeDggABuobbjBOQus6HqP/CQ6brmiG0E1rA9pNZ3JKRzQMQcKyqdhBHXBHQYwCDrwaRp9tq11qkNpGl9dqqTzj7zqvAHt0HTGcDOcCrtFhXOW17S9c1i30NvJsPPsdVi1CVBcOFCR7gIwxT5id33sKParGnaTqFt421rVpY7f7HfRQRR7ZiZB5QIyV2gc59eMd66GiiwXOU8XeG5vEe6EWVnNtt8Wl09w0UtlOS2ZFKqSwwUOMgEoBjnIda6FrGneKl1KO5tbyK40+CzupZyySB4+soUAh92WO3K8nrxz1NFFuoXOY8PaPq+nReII5TbW0mpX9zfW88MnnGFpFUKCpVcldueuD0rL0rwtrVtrnhjVLuDTGuNNE6X08dzI812ZEVBKzsmWOQTtJ45wcHC93R2o5UO5wFv4I1ZvAreFZ7qyiS0lMtjexhpGkbzjKpkjYYUckEAtnI9Duv6wLy38GazNq+n6BZobJ43WJneOR2wASdilRkgBQGbcV5457Cq99Y2mp2UtlfW8dxazDEkUi5VhnI/UA+xGaVgucNo9/qejeIdMXWvDF1HdXcP2Gyup9ShuCgjUv5Z8uNdoOMs2CTjnOOCHwhrkPw60zw7ssTdWd4J2k+0sEZRO0vHyZz823GO2fauxt9EsLa7ju1imluYkKRy3NzLO0anqFMjNtz3xgnAz0rQoUQciKczNayFI0MzIcIXwMkdM4PHvj8K4618H38vwzh8LXksFvd26L5c8TmRGdJPMUkEA4zgEf8A6q7aina4rnOz6XqWq6/o+pahDa2yaWJZVihnMjTTOm3GSihUAyc4JJ7DvW0HTNfsGmur+Cwn1O+uhJeXf2lmCQhuIolKZ2hRgKW6sWJPSuroosFzkZ/BEd3c+JI550aw1VWkhh2/6m4kQLJIe2QURgeuS2c4BqW78K3l/wCCYtJuL9TqytFcveMu5XuEYNlh1ZeAg9FVfQCupoosguYP9l3+p+K9H1i/itrNNLWZo4oZzMXllUI2SUUBVXp3JPbvyWgaJe6t8ONFaweFbmy1k6lCtxuEcwjnkIBYAkAhs5APT3yPRrmCO7tZbeUOYpVKOEdkJB64ZSCPwIp0MMVvBHBBEkUMShI40UKqKBgAAdABS5R3Od0vStXi8Z32tX0VlHDd2cUHlQXDSNEyEnqUXdnPXC4zjHGT0oopaYr3CiiigAooooAKKMGigCvijFFFMQYooooAKKKKACijFHtQAtBoooAKKM80UhhRRQKAFooooAKKKWgYUUUUAFFFFABRRRQAUopKWgAooooAKKKKACiij8cfWgRwtp9nfxZ4vs9R1vUbSxsjZtA51WVfIDQb3I3MQeecMGHbGKoXGo6m3h3wRqOtXtxY3V5eRQ35S7e3R4iJCN4VgoJG0k8H6YwN7R9Lul8a+IdTvdHdIL9rVraSUwOUMUW1sgOSuT0xn1OKm8VWeo32o6BJZ2E9yljqCXkzpJEvyBXBUbnBLcg4xjnr2qOhXUpadrDWeoa9eW13cal4as7H7Ws7ymYCZd7PHDKTl12j1cKcDI6VoaFY3Gq6Haalquo3j3d7AlwRa3UkEUIYblVEQgcBgCX3EkenFQ2WhTWWqa1p7WTzeH9ZBmKpIi/ZZJFKzIV3Z2sMEFc4PGD1qfQotZ0PTINJvbRtRW0RYre8tnjQPGOF8xXYFWAAB27gRjvxTQMoWb6jrul6/oNxfXEer6ZM8MN7bStA0m5N0Lt5eBnBwy4xxkc9MfUtUmn+Fun6/Z3Gpx39sY2ngS9nzK0bH7RG437iuFkbrkKnUAV2OgaRNp32+7vWhfUdRuTcXBhHyIAAqRqSASFUDkgEkkmqWleGWs/EGtzTsr6XeTNcRQg/8tJlAn3en3Bj2dvQUahdF24WDVJNLhtri6Fu0X2oyRXcsZeHbhQWVgWJZ0OTnhW5BIzb1e2u73TZLeyuTbTSPHmVWKlYxIpkwQMglA4BHQkcjqMnwVod7oWhLa6lKJriMmCNwAD9njZxECASOjMep+/g8g1pa9Pq1to076JZJeaiRthjkkVEUn+JiSMgenemLqc9Nqkuh+KtYS2lurvTrLRmv7yGe4eYwSrkoqs5JXeoJ25PTOBVS5vdU0zw74Z8SDUJ7i6uZbZb+GSVhDNFOBkLHyqMpKBSoHQ5zkg2tMt9cvLG50TUvDB0+zv4Jo7zUjq0VxKzPGVLlVUbmPAHQAYAAUAB0Ghape6Douhanbqkem3EJnuRKhS5ihB8vywvzAsRHncFwN3JNLUrQrSXt/rHhXX9dt765trmzuLh7FEmZY0S3/hdB8sgYoxO4H72ARjNPk0t9a04+KtQ8Ua/plncWMN79l029MUdunkKzjBB3HO45GPxPJdFoOs2Gj+IPD1rEk1tqMs0lnfPIgSFJx86SL97K/MQVDbtw+6Acad/otxJ/wAI/otpFjQ7Mo120jg+YkKgRQ7c5YFgC2ePl75IoFct+E7G7s/Ddol5cXtzcyKZpGvJmllXcchGY91XCnAAyCcDNS3mm3N3rMMsl5NHp0du6tBDcSQsZiwwxZCCVC7hgnGSDjipNV0XTtbSNNStVuViYsgZ2GCep4IrA8Rwa5DHY6ToWgC70dIgLlV1BbdnUZAhDNlgvA3HqQcZHOXsIydG13Urz+w9Ka8uHtb/AFK+W2v2P765sLdcoWbhtzlgN4Cthc9Tk7Wi3F7B4p13w7Jdzy20MUV3ZzySebNCsmQyFnB3AMDt3ZwMAk9BUls9f1G50fWX0KPTbrRZnSLT472KVZ7eVAjhWACoVCjAOBweRxWzpumTR69q2u3MLJNdxxQwW+5SyRRr0bnbvZy3cgDbz1pIbKHgeW7ltfEUFzf3V49trl1bRTXThnCKse0cAADJJwAAMnis65nn03UvDGmjXLldbluYl1Bri4l+zXKYBnVPMGwsW2hFQBhuAwBV3QLDWrGy8URizezu7/ULu+sZpZInRTIiiMNtZsEMuSMEY7npT9W07U/FOj6fpt7pz2BEsFxd3EskTmN0wxEOxjli2V3EKApPXO2joM6ysn+3ojrdzpC2N4b2C3+1bP3Q82LdtDIS/OW45xjvinaNqN5qEmpreQ2yfZr14YpLZyySJtVgef4hu2t6MrDtWf4j0C71LWNJ1HTpxbzQ+ba3T5IJtZUIbGOdysAV9GOe1P0JLNh4mttU0qy1Gzs7yWG8mMMKjyg+QGJJBfgDY+QeRtPHrpXl39jjRhBNO0kgjSOHbuZiCf4iABgHqRWFoHhyfRta1I7oV0kTNNptvFwITKFMqgfwgFTtA4w7HvgaPiJ9XXRpV0KEvfykRI4ZB5APWQByAxA6Lnk47ZoWwdSvF4ssJIdTlaC8jXTpkt5sor7pnIAjQozBmyyA84BYZI5xT1zV4NS8L+K7SNbu1vtNsZTNCzeXJGTCzxtuRiCpx2Yg4IPHFV7jT9YtPDbaX4f0l7dLcRSA3dxEJbtvMLSgOruFdgAd57scYwCM+PQdZi/4TXGk3AXWtOhgtFa/Sdg4geMiR3fOQZMk8jAOCeMp3KSR0Xh3UnbRdItja3UzDTLaSW4XayqTEp5+beWPoFJOQehzUOm+OtF1Sfy4PtiIpmEs81syRQmIZYO54U4BOD2xnGQDmeFdJ1vwxd2sSWNzNpl1aRNdxPdRs9pdIoRihMh3I+0HAPHy4xjaF0rw5qNx4E1nw/f20llNeSXLxyO8briRyy/cZjxxngdeM0XYrI3h4n09NpuxcWMctvJdQSXUW0Twxjc7qASwwuG2sFbDDjrireeI7K68MX17NHq9la/YVufOhQCfypA+2SPaW2nCMctjHBPFZthpV8mlSxTeCtFi1C3spYUuA8LLcyGJkwgCghXOAwcrgPjnmqa+F9Vs9B8S6Zp1veLpd5aGDTtNubuOV4ZGB3EMWKpHkjjcScZxk0XYaHWR6vbwxaZaW6Xt9dXVsJYYkUNM0YVcySEkKv3l5YjLNgZPAZb+KNKu10preSaVNUeRLdkgfAaMHeH4+TGCOf5AmubufD2opqei6yNCttT8nSU0260+6kiDoVbcJEZsoTknuDgj1OOktl1CwXTLWx0XT7SyeSX7XFBMFW3TkoVCqAxY9cDAPc53BpsTSNmiiiqEFFFFABRRRQAUUUUAFFFFABRRRQAcUUUUAFFFFABRRRQAUUUUAFFFFIAooooAKBS0UAFFFFABR3oo70DFooooArUUUUyQooooAKOtFFAB1ooopAGKWiigYUUUYoAKWiigAooooAO9LSCloGFFFFIAooooEHagiiimAtFFFIAooooGFFFFAgooooAWikpaACiiigAo70UfzoAWigUgoAWiiimMKKKKACiiigAooooEFFFFAwooooAKKKKAAdaO9FFABiloFFABRRRQAUUUUCCiiigAooooAKKKKACiiigAooooAKKKKACiiigAooooAKKKKACiiigAooo+tABS0naigBaKBRQAUUUUAFApaTvQAtFFFAFaiiimIKKKKACiiikAUCiloGFFFHNABS0lLQAUUYozQAUYopaACiiikMKKKKACiiigAoxR3oIoAWiiigAooooAKKKKBBRRRQAUtJS0AFFGCegJooGk7XCijqaKBBmlpBS0DCiiigAooooAKKKOvQUAFFKQR1BH1pKAaFxSUUUCCiiloGJ3paXaf7p/KkoC1gooooAKKKKACilII6ikoAKKKXacZwfyphYSiiigQUUUUAFFFFABRRRQAUUUUAFFFFABRRzRQAUUUUAFFFFABRR1PvS7SOooCwmKXFFGaACiijBoAKKKMUAFAoFLQAUUUUgCiiigCtRRRTAKKKKBB3FebeJjqGj6/Y2NtrmrNFcqjOZLrLDc5U4wAOgr0mvN/H+//hK9KMYUyCKPaG6Z81sZ9s1x43+HfzR9Bw572LcHqnF7+SLviSDWvC8aahY65eXNuXEbR3jiTb3B54I4PQA112j351TR7S+KbGniDMo6A9Dj2yDivPdY1HUta1630XXXGkweYNyRoWBY/dOc8gngHoM555rt9WuYvDPhaZ7SNVW2iEcCnkbjhVJ9eTk+vfGaihNKU5K/Kvz/AEN8xw8nQoUZpOtJ7pKzT0SutG/0KPjTUb63srXT9LE/9oXsuEMOQQoxnDdskj8M1t6XZzWGnQ21xdS3U6j95NK5Ysx64J5xnOBXKaP4Z/tzQFv9U1C8kvbxd6SiZsQjJ24GQD6noOcDHU1dAv8AWrmx1vw880r6haxsLaXzCrqQ20jeTn0x7ZHoKI1WqnPJP3tv67k1MHCeGeHpTX7uXvu1r3dr37Lb8TpdR1rULPxDY6fBpMs9rOU8y5UNhMtgngYG0cnJrcAJrzXXzc6HpdlA2ta1LrVwitJEt+xWPPXgZzz8o555PtWxc6Hew+B7g6lquoyXscUlw4F0xXOOEOeoGAcepNVCvLmldba+nkZ18so+zpSU0rvlvZ3l/etfY7XB9DTe9eb+HvDLa34Xa6n1W+EmZBBGJT5cZHGSDnOSOcY/StTwBd3Oq+G7y2ubqchGMUcokPmRqyD7rdsdvSqp4lyaTja6ujHFZTCjCpKFXm9m0paNb/mbGlaVrNprt7d32qG5sZt3kW5LHZlgQcEYGFyOOua3Rz0rz7wnG9t8Q9WsxPPLHFDKoM0hZj+8j5J9fep4pJfGfim8tZLmeLSNP4EULFDK2cAt35w3bgDHBOamnWUY+6tW3pc2xeXynWcqk1yxhFtpW0eyt3Z3RBHUEfWlAJ6A8VyFnpE/hnXL6+jmuG0RLN5ijzlgrjBI25JOApwcdDjmqPhzTZPFsE+ra3d3EoaRo4II5WRYhxkjH1A/DnPbT28rqPLr/l1OX+zqfJKt7S9NW1S1u+lr7rrqd5+FFed6R9vsPElx4RutRvGtZhmGeOQpKmB5gKtk7QQCCPXPTNJ4fa9Pi2/0XU9Y1RpFjljg23b4bgjPOedrbh6EetQsVdpcu7t8zeeS8sZyVRO0VJaPWL6/5notFeY6PqEq+Pf7Pl1rU7izW4ZIS14xDMpyoYHhgcEY7kitdLW51fxvqNvBrGqxWFoAZljvWH71snagHCqORjnG0jvThiedaLrYVbJnRk1OeijzXs9nsvU7gAnoCfpR0rib7Q5LvxJf3Gv6jJbaUQfshe+CKpbAyAW46dMYJA+lQ/D+4utS0rVLG4vbkxRlEikWT54wwYEq3UdBj0prEPn5HG17/gZzyuKw7rxqXUeW+mnvdn3XVHe4PofypCCOory7R9Ga/wDGOraYdTv47aAyBikx3yqHC4Y9+ueh6Ve0NLjQ/iLLosV5NLZurHZI5b/lnvBx03Dpn61McU3ZuOjdjetksIc0YVbyjHntZrT17nTazpWtX2rWNxp+qm1tYcedDlhv+bJOBw2Rxg+nvW71PA/CvOfGts1l4l0meO8u2N1NlkkmJVAHXCqOw+Y8Vd8Y62x8Q2uh/b20+yID3lwrFSVOTsyBnoPoS+D0pKvGDm2tbrqN5bUxMKChJNOMn8Nmkt79XrsdyQR1BH1ory251Sx0PX7Cfw7qslxaysq3NsZmIOCByW9Qxx6EHscV6ljBx6GtqNb2l11XzODH5fLCKEr3U07XVnpumgorzjxfHfaFqtnMus6v/Z1yT5oF4+5CGywXoANpGBjsaTx1cXGk31nJY61qf+kKzyQLeOoVRtClQOm75vXkVlLFcvNdbHbQyR1nSUKn8RO2j6bp/wBfmekUtcN4imkk0nQItJ1TURdXpVIG+2EFlIBLSEcsQSoz2ya6/T7P7BaLb/arq6wSfNupN7n6n0raFXmk0lsefiMGqNKNRy1k3ZW10dr/AH/qct8RNKtptCn1F/NM8RjVV8w7Mb8Z29M/Mea2vCYA8JaUB0+zrVLx/wD8ibef78X/AKMFctpLX/iNdN07SdRu7COxtEW7kS5ZAef4YwQSRnGTx06cZ5pzVPEOyu2tj2aFCWLyqKnKyjJ3b6K2337Ho2oQXF1p1zBZz+RcyRlYpf7jY4NVNAsdR07TBBql8by58xm8wsWwp6DLcn159cdqp6voyr4Xubf+0tTYQRyziR7ol3IUkK5x8y+3tXP+GNXfSfh1fagxMkkVw6x7yTlmCAZ65GTnH8s1pKoo1U5K2hxUcJKrg5KjJP30rW1u72d+3keggHHANA5OBXlMUuk3mgS3mo+I5jrrqZEJmceUQTtQAcc4H0zx0ydnSbm48SfD67kvLy7WayMw8yKYq022PcA/qPmHH+yDmlHFJ6W6X3LrZK6UeZz0UuV+61v1XdHfbT6H8qMH0NeU+F/DV74i0s3L6zPbwwzlY0UFyTgFj94Y/h556e1Xvsrab8U7C1S8vJ0Zd7PczGRmJjfqe/QUo4qTipOOjLqZLShUqUVWvKCbas+h6OAT0GaACegzXm/xGtWtL2xvI7u7LXDsDG0xKR7dnCD+HPU+9aPxKtCmmx6gt3dq4mWEQrMREBhiTt/vcYz6VUsS483u/CY0cpjV9hap/Fv02a07ncYPofyrP1jS7fVrEwXRmCLlsRSFM8EYOOo56Vweq+G3tvB0WtDVr+W8SGGXLzHaFbbhV7jG4YOe1dh4ZvJ7/wAI2VzcyGSZoWDOeS2Cy5PvgU41eduEo20uKpglhoRxNGpe0uXZqzOd+FgA0a/IAGZ16D/YFd73xXjPh2+uDo50XT5Z4dRvLtGjkjnMIVQuDuYckH+6OuPUAH0ex8Lyrp5tb3XdXnlmCiWQXbDBzyEzkgdj6gVlhKrdNRir2O3PcFCOKnVqz5eZ6K2ttNTfII6jFLg4yQcV5/8ADUyXejapHJNKC7Ku9XIZMqwyp7H0NN8NQmz+JOpWYuLiaOOGTDTyF2Y5Q5J7nk81pHE3UJW+I46uUezqV6fPrSV9t1p9256FRt3ZGD07UAZIA71wOmtceOdbvJrm7mTRbV9sdtC5TzSc7ScHOeM5/AY5rapU5Gklds4sLhHWjOrKXLGCu3vvsl5sp6fptvpXxaS1txIURCQZXLscwknLHk9a9KrzbT7GDTPiytpbBxCkZKh3LkZgz1POOa29R029Ov6pqOpazqOn6HHEjRG3vCg3bVB+UE45B4xyTxXLQk4RlZdWezmdCGIq0rzt+7i7tavW1kl1OurCh0nWk8VyajJqpfS2B22mW4+UADb90YPOevHvXLeDU1XWdWkv21LVE0q3c7Y5r13LtjhT2OOp49BRp9s2nfFVbFbu7njVGO65mLsxMJPJ703XU1GTi7X7mccteHnWpKonJQbfu39V5P0PRgCegJpk8KzQyQvuCyIUYqdpAIxwexrj9T0WW88W3VzrV9JbaD5QaDdfCNd+xFOFLfLyWPTrj1rP8C6lexwa3bo82oxWYDW0JkBLElhhWOcA4Ht371o8R7/LKO9/wOZZXfDuvTqJtKLfb3ul+669hvhixhsPibqlrbq2xIZMFjuY5KE5PfrXooBPQGvKdN06XxF47vodTE1k7I0s0NvJg8bPkLenTPuK6LVNFku/Flzca1fSW2gCIG333wjXeERTgFvl53HOOTj15xw9Rxg7LS7PRzXCwrYiCqVLSVNN6Xv6a6t7naEcEHIyK810/TrfTPi2lrb+YURGIaVy7EmEk5Y8nrV74c3lxJNqti93JcWtsymHe27GSwJB9DgHA4796Z0+M/8A2y/9t6dSoqkYTt1IwuGng6uJw7lf923+Ct+Z34BxnBxSkEdiPwrzHxPp0sPjjTbW31O/Rr0oxlecs0RaRh8vTAAHA7U3xPp03hDUdNvdO1K8dpmO/wA6YsWZSpOcYypzyPaqeKkr3jonbc56eS06ns1Gr7002lZ9PP5Hp9LtI6qfyrkPG+r31tdabo2mXDW9zfyhWmUkMgLBVwe2SScjkbao+IPCQ0nRTqOkX17HeWS75H85iZR/EevynHPHGMjnrWk67TfKr23OahlkZRpurU5XU+HS/W2vZX9TuZpUt4JJ5CRHEhdyBk7QMnA71yHg8axqt7da5f3N5HZyu32W1eQhCCTzt6YUHA9Tz9ef13xNf6loOiySzTW9tcM63j2y7d5VsEDnH3Tnb0z9BXSeH9Ot7fW59T0nUxPojWuHj+0NIyyDnlT7BjzyMnjFY+3VWrG2y/X/ACO9ZfLB4Op7S3NK6va/wuzV+jb28jrgCegz9KCDgjocdcdK4HRIZPHN/eanqU9wNPgk8q2tIpSi+uWwc5wRk9yeuBitLRfDN9Zz6vp89/frpkpjFpNHdYkUbizYwTtPQE4GfxraNeU0nGOjOCrl9Og3CpVSnGzat3totdWr6qxf8N6VrWlpdrrGqG+MjL5WWY7AM5+90zkcDgYrdrgfhqzefrkZkd1jeFV3NnjMtd3InmRPHuZd6ldyHDDI6g9jVYeSlSTRGbUpUsbOE2m9NUrLVLoSYb+6fypCCOoryy20iSf4h3mkLquoJAiszy+eTLINikgt77ueOlXbW2n8M/EW0021vZ5LO6VS0cshOVIYfMOASCCQfesli3u46Xsdc8lgrxhVvLk57Wa0337nUeI9J1vU2tDpGqmxEZbzQCw3Zxg8DnHPB45rePLEgYFecfEy1a2+z30d5dl52ZTEZj5cYVVHyL2z1PqSa0/HuuzWmo2ej296bATkSXF0uQUjLFeMfRjwc8Y4o9tGEptra3Uay6piaOHjTkmpc32bNW3v1fkdpgjsaACegzXk+sajpegXVjfeGNYlmKHbcQNM7CQLg5bIxg8gjp0IFaPxKtzALXUEu7vdcMQYmmJjjARfur2z1PrQ8XaMnbbzCGROVWlDnsql7XVnddGrnpGD6GkAJ6An6Vxtl4fuPDH2rX9Q1ee8nit3eSEbgrSEc5bJ3DPqvXnjAxV8OaK/inTJdW1u9uppbhnSFY5SiwgHBKgHHXPHTjvk1ft5XUeXV+fQ5nl1FRlVVW8FZXSe76JeXc7e5t1urWa2lLqkqFWKMVYA8HBHQ89a4DwVaRWXj7XbeEERxJKi7jk4Eqjk9zVjwle6hpfii88M31w9zFGpaF3ySCACMZJwpU5xzg4x1NN8LjPxH8RjJHE3I6/61axlUVSVOSVnex6VHCzwtHE0XK8XBST7ptWZ3+D6Ggg9wa8sk0iQ/EY6PDq2pRxsuWnNwWlYeVuILcdeR9PWrL2k3hXx/pdpY31y9rdmPdHLIWyrMUIbGAehI9OPSr+tPdx0vY5nksHaMavvOHOlZ7ep2XiPTtV1PT0h0i/NlOsoZnDMu5cHjK8jkitK0jmgsbeK5l86eOJVllxjewAy34nJ/GuP+I9oRpKail1do6OkQhWYiLnd823+9zjPpimaxr91pHgjQobNiL6+tIkSTuoEa7jns2WGD7k0OrGFSTktkiKeBqYnC0Y05J80mtrNWV3d9Ukd0VPofypK4jUvA0sGj+Zp17fSazGwfzmuSvmNkbupwO5Bznjqc1bvtI1e61ixkm1O9s9Kh05RdyW94U/eruyTz7glsHgVp7Wa3h2Of6jh5awrLrurPTsr636HWClAJ6DNeYaJ/aOveKJY9O1jWBpFs+ZJZr2QllB454ALdhjgZ9KmvtctdZ8X3dtq2qPZaPaEosCyMnnOpxzgZ65PsAAPWs1i1y3tu7I6pZFONRw572jzSsnddlbu+33npJ461g6bpOtW3iO+vrzVTPp8xfybbLHZlgV4PAwOOOtcl4e1BYvGUuiafqs91pN5HIsbCVt0J2F8qSOGBBGffNT+GYGs/iVqVmLm4mjihkw08hdmOUOSe55PNT7dTcXbrbc0/syeHhWjzL4ObWOrTfn8LPRKKKK7T54rUUtGKYhMGiloxQAgGSBXmHiq7/tbxFp95aWl60MCoHLWzg5EhJwMehr0+lyT1J/OsK9L2seW9j0MtxywVV1eTmdmt7b79Dh/GGnxeI9DTWbCGfzrbKlHiKO8e7kbTzwSSPbd7Uq3dz4r8JyaRNb3MWqrEGJkjKJKUZSDuIxluOOOc9BXb5PrS5J4ycVDw95OV91Z+f8AkdEc25aUafJfkd4u+q8ttUcH4c8YWOkaMNO1rzrS6slIVXjOZVySAB2I6c4HAOeuE8PpeaeNc8U3thOrzk+TbBDuYs+enXGSoz6ZNd9vYfxH86Qk9e9CoS0vLbYdTNKX7x06VvaP3tfO7S00v13PMvD1zEut3Gt6/Bfvel8wKltIyoe56dhgAdh+FajeIby/8Kap/aFncJNcNLBbRx27HA2AjPHv1ruct6mjJ9TUxw0ox5VL8O/cutm9KrU9pKjqrW12UdktNEcN4U1iHSvDP2S6tr5Zo2diq2rnO48YOKq+ALwaRY3lte214kjEzDFu5BVI8nnHXg4HevRMn1NGT6mnHDuLi+b4dNiaua06kasXS/iO79759jzjQr8W3j3UdSltb1ba7V0ib7M+ctIhGRjj7pqJLmfwJ4svJby3lk068ZsOhzuBYspHQbhyMHHBPsa9LyfU04EjoTS+qtLSWqd/8zV51CU3zUrxlFRav0WzTtozl7fxBa+KkvNNsbW7a1mt5InvSoWNCykY/X/62Oaw/C2tp4V+0aL4gV7PEjSRTMpKE8ZAIGT2IPPXtXohJPUk0BmHRiPxq3Rk2p82q8jmjj6Mac6Cp/u5W0vqmut7focLoUU2v+NpfEf2aSGwjjK27SDBkyuwHHfgseOOneq3xCtJrC/sdfs5Gjlz5LOo5DAEqffI3Dn0HWvQiSTknNAJHQ4zUvCp03BvV638zSnnEoYqNdR92K5eX+72PMNf8MDRPCumahCvl3lqwa5fvuY5Ge3ytha6/wAF6e9loEctxn7TeubmYkAHLdP0AOPUmugyQcgnNHJPNOnhownzrsRis4rYnDewqLW7d/J629Ezyqy1DTrTxPqs3iiynur/AM1RBAU387j8oBOOmzb1GM/je8B3b6SNSW7sL9VkCyh1tmZVChsg98nPH/6q9JDEDAJH0NJk+tRDCuMlLm2v079zqr53CtSlTdP4kl8Wi5eytoeceHr5bbxvql9La3q296zrC32Z+rSKRnjjio/7TT/hYn9ufZL/AOw7Mbvsr7v9Vt+7jPWvTMn1NG4+p/OmsM0kubZ326kPOYOcpulq48nxdLW7bnnHjW6+365pn2a1vHFlIfOYW7Y+8h4456GjxJJc2uvWHjCyt5ZLNlAkEkZDIRuVgykcAr0Pr+GfR8n1NJk5znmiWF5nJuW+u3YKOcxpRpxVPSKcXd7qW62OTtvHOmahNbwabYXd5PKyh444lHlA9STnHGfpx1FdYetKWY8FifqaQ10QjJL3nc8rE1aNRr2UXFLu7/ojE8WaT/bHhy5gQZmjHnRcZ+ZecfiMj8a4zwp4fbxJo9/d3jGVzALOxdzwm0DBHsDtH/fXrx6dS5J681lUw0Z1FNndhc3rYbDPDw7pp9V3Xzsjzb4eWU95qDXlzkxabG1vApUDY7MzMPXI3N1/vD0Ar0mgknqc/Wiro0lShy3uc+Y46WNruq1by7f8O9TkvH1yG0KTTY4LiS4n2Onlwsy4VwTkgcdDXINZSafpumazo63kGpRfubiI274ZgMlhkdMEAg8HnuK9cBI6HFLk+prGrhfaT5r/APAO3B5y8LRVGMLq7b10d9GmrbHIy+Kor/w1dCfT76C7kgaFohbOw3sjAYOPu8de1YGhWUuo+Cb/AMP/AGe5jvnka5j8yIojbdhA3EYycf8A6q9OyfU0nPrTlh3KScpX0tsRTzWFGm4UadryUt72a26bHnPh7xrZaLpf9l65BLBcWmVGIhllySARxgjge4/HPQXmurceFLq4l0y+tTcrLbxRGEs7EodrYHQH1PcfienDMB94/nSZOc55pwozjHlctLW2Ir4/D1antVStJu7952+Wml36nD/D28W007+yp7a7juZJ3lXdAwTbtH8WMD7pql4rnfQ/H1hrk9vI9kEVd6DgnDAgE8bsHIGefpXo2SRjNAJHQkZpPDv2ahzbbGizaP1yeJdPSaaav37O2h5Z4w1qLxP9gOlWt7NDbs5abyDtYnbwMZ6Y5zWp431aHWdChtrK1vnkaZZgGtXXCjepzx1z+ld/uYnO45+tGT6mk8NJ815fF5FwzelTdLkpaU22ve7666HBarq8N14CXTYrW+N00EUAU2rgbk8stzjp6etWvDWtQaf4Qit7i2vlmtlKSKLVzkuzkY4546+ldnk+poyfU1aoSUubm6W2MZZlSdH2Ps9Obm+Lr9x4xpWhxXGhXq3EN5balb/v4HED4ZQACp49SMY5HX1z3Hg7xRd3fkafq1pdrdA7UuDA22RQM/MccEY69/r16/Jx1NGSe9RSwvs2nGX4bm+NzpYyEoVad7u61+H0028jyrwjr1v4QmvtN1mGeCVmUjCZIIB4I64ORgjINWdH1Mx+PL3V57DUIra6RkjBtmLDJXGQOnT8PWvTQzAYDH86TJ9T+dKOFkklzaJ3WhVTOqU5VKnsveqK0ve9NlbyFU7XB64NeW6Bqo8B6tfaXrCOttIcpOq9ducMB3Ug9uhr1GlDMOjEfjW1Wk5tSi7NHBgsbGhTqUakeaE7XV7PTZp67HlMPiG2k+JY1ZoLpIShAi8otLjydoOwc+/0NXfGmoXerarFpSQ3cWmQyAzSrA53t3IAHIA6e+T0r0nex4LHH1oBI6E1j9VlyuLlu7nf/bNKNaFaNHWEeVa7dntucVBr4t77R9K0OxuY9NVtk5mtnBC57E9+pJ96x/7TT/hY39ufZL/7Ds27vsr7v9Vt+7jPWvTcn1NLuPqap4eUrXls77GEM0pQcnGl8UXF+9q7u7bdtzyg3+nW/jbU5/FNrPcPk/ZYTHu43fJhcgcrjHbk96teB7t9N1TVJLjTL+OO4XzF8u2ZljCliQfTqAMCvTQzDoxH40mT61McK4yUubZ32N6udwqUZUnT0kkvi0VuytoebaVqKQ/EG+1WS0vhaXKMkbfZXzklMZGOOhqm97p1p451WXxVbTXEisRaxFN4I3fLhc4OVxjt1716tk+p/OgMw6MR+NH1V2tzdb7As6hzOTp2vFR0lrZbWdtPPueaeAp5LLWtRE2m3sS3mDGVtztjAZjhj2HzDt+VM/tJP+Fjf259jv8A7Dsxu+yvu/1W37uM9a9NOT3pcn1P501hWoKPNs77EzzmM61Ss6Ws48vxdNux5p4hv1uvG+l38Nretb2TIszfZn6rKxOBjnik8d3o1o6alla3rmAtI+62ccMEI7fn6V6Zk+poyR3NEsK5KS5vid9gp5zCnOlJUv4aaXvd++nmefeMIrnVBpfiXSYLhxayYaNoisilXBVthGcZBz+BxjNS6t420/WPDslnpiTXGo30Zi+yLGWaPPDE44PGcY9R0Ga7vnOc80pZj1YnPvVPDyu2pfFuZRzOly01Up39m246263s9NdfQ86kYeFtO0PStXtopdNmDtfb494jdicYIzjGR05ODjrVfwpYwT+NL2XQ2nGhqkkbyMThgVwFBP3vmORnnAyff0wEjoSKCS3Uk1P1Vcyd9F9/pc0/tuXs5rl96aaeumrve3fonc8t0HV5fAWpXWl61BILaVgyyR/MARxvXONwIIzjngcdq7DT/GFrfQ3N5HYX4sLfbtufK3CUlguFUcnqD9M5x36LJHQml3E8knPrmrp0Z01yqWnoY4vMKGKl7WpS992u1LR262to38zzjwDc/YdU1KG5truNr6SPySYG28eYTk44+8K9CkkEcTyMCQiliFGTgeg71Jk46mkq6NL2UOS9znx+MWMruvy2va+vZW7HmdlqSx/EO71lrS++xTIVRvsr7slFHIx6g1JquoJP8QbHVI7S+a1tlVJG+yvnIL9BjnqK9KyfU0mT6msfqztbm6326nf/AGzD2nP7L7HJ8XS1u255x8Q7v+1reztrO1vJJIj5jf6OwGHRWHOOvPI7GneLzcXV7YeLdLgmaK1+SRJoipTY5bJUjO07iCf5da9FyfWgE5zk05YXmcm5b26diaOcqjClCFPSHMtXupbrb7jjoPiBpd6kMdhp15d3smM2sUYJXpn5uhHv346Vl/EiZr8QafbWt1JNbuTJiBiuGRSMHofwr0YsSMEkj60gJAwDx6U50Jzg4Slv5GVDMaGHxEa9Kl8N95X3+WyX/DmPcSw+KfD+oRWomiEyvCPPiMZDbcjgjpyOfr6VyXhXxHD4ZtZtE8QCSxkgd3id0JDAnlRgZPPIPIOTzxz6KeTk0oZgMAnHpmqlSk5KaeqM6WOpxpTw84XhJprXVNedv0OA0ES33iXU/GFzaTwWIhJgBQ75AFCggd/lU9OMng8VU8PX62vjfVL+a1vVt71nWFvsz9WkUjPHHFek5JOcnNLk+pqFhrWs9nf5nQ84UudSp6SiorXaKtbprseYnU0/4WN/bn2S/wDsOzG77K+7/Vbfu4z1qTxFfrdeONKv4rS9a3smRZm+zP1WViccc8V6Vk+poyR3NJ4ZuLXNu77dS45zCM41FS1jHk+Lpa3bc4Xx3qCX+gQWdtb3kk0/l3KAW7YCfMOTjg+3WszWrO41vwbo8thBc/aNIhWKeNomRuY0yVBHzYKdvf0r0zJ9TRk5zmnPDc7bk90Rhs4+rU6cKcPgber76NbdjiLH4lafcWUava3Mmpkbfs0C7vMb1U56d+eRzwareN9Y1C7toNKtLG7hWaNJLotEx255CErnOP4sew9a9B3tjG44+tGTjGTTlRqShyyn+BFPH4WjXVanQ2u7OV9enToefR60miaTZaf4csrxpPOBuJLi0cbuPmbkdScfQCqk083gbxpe3V5btJpd87ESAA8M27gn+JeRj0/A16ZlsdTQCR0JH0qXhm7e9ttpsawziCck6V1NPm11d9U726dDndH8V2WuakINNsbqW3AO+88sLGjYyB9T0+pHBHNYei/8lY1j/ri//tOu01PUY9L024v7hZHjgXcVRdzHnAA/Ej2rlfBmmXs+q6h4k1GAwSXhIgib7yqTk5HHHCgZ5OCfSlOMnOEW7u9/kXhqtKNDEVlHli48qu7tttf09NDtKKKK7DwCvRRRQIKKKKACiiigApaTpS9RQAYopMUYoAWiiigYUVn61qR0jR7i/WISmLZhC23O51Xrg/3s/hWJJ4q1OLRV1Z9GgFowBDC855bb02+tY1MRCnLll2uYVK8KcuWXqdXS1yY8U6p/Yn9r/wBjQ/Y8Z3fa+fvbOm3PWt3RtQOq6Rb3xiERmDHyw27GGI6/hRCvCo7R7X2ew6deFR2j2vs9i/RRRWxsFFFFAB1paSloAKKKKACiiigAooooAO9LWJLrdzF4nj0kaXK0DgH7Vk7Rlc5xjGB061t1EKile3QiNSM726BRRSVRQtFYl7rlza+IrXTE0yWWGbbm5BOFyTntjjHPNbdTCak2l0JhNSbS6BS0UVdywooopAFFFFMAooooAKKKq6lfR6bptzey8rDGX25xuPZfxOB+NKUlFXewm1FXexaorJ8O6rda1p5vJ7JbWNmxFiQsXA6noMDPA/GmaPrN3qmq3tnLpU1rHb52zOTh8Nj0GCRzx6Vkq8GovvsZxrQly2+1sbVFPMTBckUzvWqdzazQUUUtMQmKKyPEOtXGiWsM1vp0l6ZHKkISAvGecA9f8aq+JNS1rT9MOoWa2cVskUbSLOGMyszYKgD5cDcvfPX2rGdeEL+W5lOvCHN5bnQ0tZ2g3s2o6FZ3lxt86VNzbRgZyR0/CtGtIy5kpLqaRkpRUl1CiiiqKCiiikLQKKO1FMAooooAKKKKLiCiiqGsyahDpskum/ZRMgLMbndgIFJOMdWzjg8damUlFNsUpcqbL9Fc/wCD9Yutc0ea6vPL8xLlohsXaNoVD/NjXQUqc1Uipx2Yqc1Ugpx2YUVh+IddutFa1FtpUt95xYMYyflxjjgHk5/StwjDEdcURnGUnFboI1Iyk4roJR1pa4/xfrut6FKktubEWkhKxZRmkyFBO4Hgc5xg0qtVUo88tia1VUoc8tjsKKVhhyB2NZeu6nNpGmG6gsnvH8xU8tCeAc8nAPH+NVKSjFyexc5KMXJ7GnRVbT7l7zT7e5kgaB5Yw7RN1QntVmmmmkwTTSYUUUUygooooAKKKKACiiigAooooAKXFFFABRRRQADIPFFFFIAooopgV6KKKACiiigQUUUUAFAooxQAtFFFAwooooAgvLO31C0ktbqISwSY3ISRnBBHTnqBWF4xhjt/Bc0EK7YovJRFyThQ6gDn2rpM1z/jcH/hEbs4ON8X/oa1z4lL2Un1sc+JS9lJ9bB4UgiufBNpBMm6KVZUdckZBlf0qhqWu3XhZ4bGPSrZLNmYW7ee5G3d1PBIPOe9ang0H/hELA44/e/+jXpnjHTP7S8PS7E3zW585AO+PvD/AL5yfqBWDjL6tGcPiSX5bGHLL6tGcPiSX5bFbXvEeq6CsEk2mWzRSgDcs5OJNoLLjHTOQD3x2qxqOuX2neHoNUa1tGLcyKJztwT8hU4+bIINclCdQ8ZW9vZruSPTbM7mJLCWTGFz7sFHr/ERnu7Qp5dfbSNFlQm3sXe5lJ43Kv3B+BYr9CK5liZyk1Fu0tvXqcyxM3J8rdpfD69TqLzxJc6To0d1qVgqXc77YLaOTORgHLHHBGSCPp68VtQ1jxRpNjFf3en6c8B5lji374gcfeO4jvjIBH51U8dSNb6tot7IGMMUhY4PcMrH9K6HxBc2p8K38zSxPBNbMIn4KuzKdhHrzgg/j2rdym3OPO1yr+mzdym3OPO1yr9N2UdT8Q3Y8PxazpMEElsV3SG53BkO4Lt2gjPOR17Z5FZ+meJvEmqNbvb6Tatbs/lySlXC5zyQd3ygAjseh/Cta28kPwpu3dSPNbzF4PQyqP1xn6Yro/CAP/CIaceQNr8/8DappyqVakU5NXSZMJVKtSKcmrpMpxeIdVu7vVEtNPs/s+nzvE801wUGFLcnjsFyfSk8P+KbrWr2ZHsYYrWBC0twshIHpjIGc4J+gzVHxPfzapqK+G9IT97K/wDpToCOe6nHYdW654HrVyZbPSNJuPDFosr3r2Mku4DAZtpySSeCccD0xTVSfO7S0X4vshqpPndpaL8X2QW2v61ra3U+iWdkLSElFa6LFpmAz8uCAMgjr69asaP4iudd0meSytIhqEDqjQSyEJz3zjI6Nx6r1rC8GWdvqemmFdX1O3uYnJNvbXhjUocfMFA6c4J9fqK6jw9o+m6VPdLp109xJI6CcNMshRhuxnA4PzHrRQlWqcsubR3vt+CHh5Vp8s76O99vwRz+keJ/EmtGaOz0/TmaIjdK29UTOeCN2TnBxjpjmtPwz4kudXvLuxv7VILq3G4+XkDAO0ggk4IJHc5rM+HAJTVsA/6yL+T07w2D/wALA17g/wDLX/0aKmjUqfu5OTd20RRqVP3cnJvmbRb/AOEi1iHxXbaRd2tlHFOQwKFmbbzznIGfl9Kt6pr9zHrMei6VbxT3zDdI8xIjiGM8gcnjB69x9KydWB/4WdpIwc+UnH/fdZ5jjj+Il/De311YiYkLNBP5RyQrKC390gYx64HaiVapG8b/AGrfL16A61SN43+1b5evQ6Cy8RX0PiH+xNZtraOaTmGe3LBGGOOCSeSCM8c8Yrpq50eGtMttatLm51O9lv0OYFu7tXZtuTgAjcR1OB710Qrsoe0s1Pv8zsw/tEmp99O5yl34i1iy8UWemTW1klvdSqFILM5jLlc5yADx0wcV1dcT4lB/4WDoHB58r/0aa7cjFRh5Sc5xk72ZGGlJznGTvZnK+KvEGr6C6PBa2RtXbYjylmZjjJyARjHPrT9F1vXtQvRJeaXBa6Y0TTCZgwIXtzkgn2wOMmqPxLyNHsjj/lu3P/ATXS6zDLL4evoolYyvaOFHQk7TWV6jrTXM7R1sZXqOvP3naNnYxbLxBrWvGebRrOyis4SVEl6WJlbrgbSMcEdeBnrUmheKZb+S7stQtRbalbKzNGoIVgvXqTgj6nrx3qH4fXcU3h82yOPOhmYsmedrYIYD05x9QapWaJefFO4mttjRQRnzGUcZ8sIfx3H9DURqT5ac1K/Nuv67ERqT5ac1K/N/X4FmDxVq8+hnWP7NsY7LnDyXLAnBxwNvPIIotPFWs3mk3Gpw6Pb/AGSDO5mmYE7Rk4GOQP8APSs69ebxprq6Zp2YtItDueRQQrerY6Z5IUfU+uOu0y+06We60eziZV08LE6FflwcjAOcnoc5/WinKc5WU9NvVhTlOctJ6berMrTfEOq6po1xqFtptoxjfasZuCCQAS2cjr9zHruPpT/DfiO98QC5cWVvEkSHA80ljIcFQRjhSM8+1cj5994ZvNY0K1jkd7tlityG+YZOFYe5VsZHOQPSlZ7vwJrFzEr+Z51nhXC8biOG5/usGH0/TGOKnFpybstJeplHFTTi5N2WkvU7DQ9d1PVr+aN9Pt47W3kaKedJyRuAJwvHzc4/A5rMuby88bJcWunWdsNNgky011I481h0ACEHpzjntnHFbml6FJpng1tOjTF01rJuGf8AlqynjPsSB+FZPw2u4ZNFubANieOYy7M8lWVQDj6j+XrWzc5OFOb+Ja/5HRabcKVR/Enf/Il0PxFdTSz6NcadDa6nbxsIIUykTYGQvfbxjnJBHPoKteG/Eup6h4gvtKv7e0iFojH9wGzuDhepYgjk9h0rKlVLr4sRta7W+zx7p2XnkIVOT7blH4Yo8Mk/8LB18/8AXX/0atRGrPmjG+nM16oVKpUU4x5tOZr1Vj0JWBJz0rgL/wAUeJLbxCulDS9PeeUAxxRszE5B/jLAdieg47967qM1xGoqR8YdNGDnyRx/2zkrbFSlFR5XbVHVjXJRjyu2qRFL4p8RWOs/2Td6VZSXkoXyFhdkVs9DlmII6+nIqZPE2s2HiK10rWbG0QXJRUe23dWO0HJY5+bg9PX6t8Rqf+FqaCuMHyYuP+2klJ4wQr488MggjM0P/o4VzupUjzPmejSOKUqsVJ8792SX/Dl3xXrur6BElzbW1m1o7CPzJSzMXIY42gjAwp5yad4rkafwDczOAGkigcgdMmSM8fnUXxQXb4YtuCP9OX/0XJVrxRGf+FayHaR/o9t2/wBuOtalSV6sW9LG1Vy5q0W9FH/Mw7TxFdaTouhWVnZxXc9zCcReYQ+d5HQDp7/X0zXR3N3rkOivcLY2QvUZi0bTFkWMKTuyMZOccfrXEaSb/wAJx2euGAXOnX8QWRlT5kGSNuex4yOzdOMcegy3UGoaDcXdpIJoJLeQq6/7pzn0PqO1LCzc4NOVmlt8tyMNOUoNSlZpbeVtzjbHxl4k1OFjY6RaztG37xkik24ONoxv69c8njHAxzuan4ivINTttG0+zhn1WRFaXe58qIkZPTBIAye3GOpOKqfDYE+Gbg4OPtr/APouOqVrcJp/xTvPtTCMXKGNGZgB8yqV599uPqaUJ1FShNzfvNfIiE6ipQm5/E0vQvXfifVdB1OKHXrS0NnKPlubMPgep+YnOO4wD6ZpfFHiTWNAuo1jtLE28rFYncszPgLnIBAXk+9Q/El4zpFnbjDXb3O6OMDLldrA4H1Kj3OKp+P4Wt7DQYGxuiDI23kZAQcUValSHPFSelvXXoFWpUhzxUnpbXrr0L2qeIPFGiILq+0vT/shfafKZmZPQFt2Ae2cEE1Z1rxLe22jW+raXBay2UiqWecsWViSNu0EdO5z2NW/G9xDbeGL4THHmkRoCOrFgf5Amuf1C1ls/hTaxSqQ25XIxjG+RnA/JhVVJTg5xUnpG/ox1ZVKbnFSfw39GXtF8Q+I9Xu7NhpNuthM215irjoPmIOTjnoCDnpnuHWvifVr20u7yHTrFLS2kZHlmuSn3ev8J9vzrb8Ohv8AhGdKJB5tI8f98iuV1+6n8R6wPDej4SCNybqZRhSwPOcdQv6tj2NOTnTpxlztt9O7ZU3OnTjLnbb/ADZqeHvFU+sLeXF1aRWtjaxlpLgOThuuMY/u5Jx7etQQ+IPEOqafcanpenWS2cWdsVwXaWTH3iMED8PUEc0msSWNroWpeGNPSYT2doJ34427kZuc5LENnGO/4VU8I6fb6roaKus6tDNCWWW3gvSiqM8ELjhTkc9Cc980vaVeZUua7s+vX18ifaVeZUua7s/v/wCAbmmeKrS+8PTatOpgWAlZowdxDcYA6Zznj689Caz11bxFrOj3V7a2Wn21g0T7FuS7SSLg5IIIHsMgVna/pFjpfg25i0e4e4hN4huCJlfaQCMHbjHO3g98V0dje2s/ghZo5oxHHZGJySBtcJgg+hzVKdSUvZzla0b6dSlOpKXs5ytaPTqYvga8j07wZqF5KGaOC6kdgvUgRx8CkbxX4g/sNtcWx04WAl2eXlzIVzgnO7HXjp74xUfg9rWPwDqrX0byWguJPOVOpXy48496oSQ3/hOytdY0bU2l066KsIZMA5IzhlzgnAIJXBGMcVzxqTjShZ6W1tvvuc6qTjRhZ+7bW2++/obvirxLrGgOkkFrZG2k4jeQszMdoJyARjByO+a1PEmvjQvIhhtzc3ly5SGIHGecZP4kD/8AVXNfEOY3Og6RcmMx+cDJs67coDjPt0pfHQFv4z024uJJ4LbylUyQuVdcSNuKnsQGU/41rUr1IOpZ/wAvyua1K9SDqWf8vyuX7vxJrWhXVmNcs7E2txjMtqXHlnjOck5xnOO/Y+lX4lgHTrDngu/I+gq/feGNIubKOXUNc1Ga0bBjkuNQVk54BUsMZPqOtZ/xMG3TLADs7j9BRXVRUKnM9NLapvcVdVFQqcz00trd7lnVdf8AFWkxfbb3StPW1L4dUZmaPPQMwYj2yAR+lWdW8S3sOhQazpdvbSWjopkadiWRiduzaCM4JHOfXrV7xpPFbeGdR84481fKQY6sTx/LP4VzdzaS2vwlRZVILFJOnQNKGGfwIqqkqlOUoqTfu39C6sqlOUoqTfu380dGuvrB4Ti1u9QZaJXZIhjcxOABk8f/AFqzRrPiq40htVttO04QEb47dhI0zR/3uGAPc44OO3rla7FI/wAL9IZQdqNEzn/Z2uP5kV2Gi39tc+H7S8EiCFYFEhLDCFVG4Me2PeqjOdSXI5W91MqM51J8jlb3UzOsvEdxrHh973S7WI3kR2zRTuQqfKTkEDkdOPqO1YVl4z8SalC5sdItp5I/mkZInKgHGBjf1znv07cE1J4DgP2DXrmNMQSkJEQuMhVcnj6OtWvhtk6Bd9cC6P8A6AtZQnVqumnK107/ACMoTq1XTvK10/wLM/iLVJteTRNPtLMXiIGuJLhmManaCduCCQMjnr7Y5qhceIvEE+hai6QW1vcWM7Q3MsbEbQCB8gOckk4zk+3UYdqujW2t+I706Tdy2es2gRpNxwshIGCrA7lOCATjHT1zVS316+1jwVrsN+Q8tnGiibjLhmPBxxkbeo65/NTqTvKMpPra22iFOpO8oyk+trbaIv8Ahq88Qt4ctDb2drcxfvNss90wdv3jZzwe+R9AKn07xRqV54ifR5dOtopomYS/vm6DqV45659xVrwU6f8ACH6f868NInX+IyOcfXHOKxfGMcmjeIdO8Q26EjcElAbGWHb23ISPwq25woQqKTtpf0LbnChCopO2l/Qtr4r1Ya8mjTaZZx3RIzm5JXBXdwcen61d1XXdTs/EEOl2en21wbgboS0xVtoGSWGPlGQ35VxepW+oz2a+L3Yo73u6JGXOxQf3bfQFdvvx689Z4VZ9Y1fUfEUqFBJi2t1P8KjBb8cgc/Wop1qk5ezu7t3XoRSrVJy9nd3buvQ6qMuY0MgCuVG4A5APenUUV6p6oUUUUDCiiimAUUUUgCiiigCvRRRTAKKKB1oABS0UUCCijil4oGJS0lKaQBRRRQAVmah4e0rVbjz721Msm0JnznXgcjhWA7mtOilKMZK0lcmUIyVpK5mad4f0vSZ2msbYxSMhjJ812GCQejMR1ArToopRhGKtFWQRhGKtFWRnaRotjokUqWMZXzW3OzHJOOg9gOePc0un6LY6Zd3dzaoyyXTbpCzZxyTgegyTWhRSVKCtZbbEqlBWsttive2NrqNq1reQrNC2CVbI5HoRyD7isePwZpC+Wri6mgjbclvLcMYwf93j/wCv3zznoKWlKlCbvJXCVKnN3krmdqGg6ZqiwreWu9YVKxqsjoFBxxhSB2FJpug6ZpEzTWFsYXZdhPmu3Gc9GY9wK0qKPZQ5ua2oeyhzc1tTCbwd4fZ2c6edzEkkXEoyTyf4qsWPhzSNMvFu7O0MU6gqH86RsA9eGYitWikqFNO6ihKhSTuoo5+78GaNd3b3JhlhkflhDJtUnucc4z7cfrVqHw1pEGmyWCWmIJCpl+dg0hByCWBB6++Oa1qKFQpJ3UUCoUk7qKuYkXg/QYWLR2BUlSpxcS9CCD/F6E0sPhHQre4SeKxKyowdW+0SnkHI/i55ArbooWHpfyoPq9JfZRhP4O0CSQyNYEsSST9ol/8Ai6n1Hw3peqQQRXMBHkII43RyGVR/DnuPrmtaij2FKzXKtQ9hSs1yrUxdO8K6Rpl0LqGB5LhfuSTuXKfTt364zW13zRRirhTjBWirFQhGCtFWMSbwhoNxO88tizSuxdm+0SjJJyejcc1r29vFaW0VvCu2KJAiLuJwB05PJ/GpaKUacIu8VYI04Rd4qzMm/wDDOj6ndNdXlmZZnwGbzpF6DA4DAdKtadpdlpMLw2MJiR33kGRn5wBnLEnsKuUUKnBS5ktQVKClzJamHP4S0qa9e7iW4tJ3zva1naPdnrwOn4Yq1ZaBpmn6fNY29qqwzoY5iWO6QEEHLde56dO2K08UUlRpp3UUJUKad1FGAPBfh5c7dPYfS5l/+Lq9pmh6bo7StYWxhaYDzCZXfOM4+8T6mtGiiNGnF3UUEaFOLuopGdc6JY3er2+qTRs1zbgBDn5eCSCR3IJyKW/0Ow1W7tLi7jZ3tW3R4bAPIOCO44FaFA60OlBp3W5XsoO6a3J93fvWLdeEtJutQbUFW4tbtiS8trMYyxPXpwPwxnJzmtXNOD8VM6UZ6SVy5whUVpK5mafo2l6DBJ9liWIbd008jZYgc5Zj27+lcx4M/wBO8S63q8Q/0aRmRTjqWfd+gA/Out1PT7bVrKSzu1ZoXwSFYqeDkcj6VJaWlvY2yW1rCsUMYwqL2/x+tZOg3ONlaMfzMJUb1I20jHX5lmNsEGsU+CPDbHedOYsec/apv/i61xUgfArWdOM/iVzolThP4lcwz4I8NE5OmsWHQ/apv/i6Q+CPDjEE6ccjpm6mP/s9bm6jdWf1el/KjP6vR/kX3GTN4Q0C6EQnsC/lRiNM3Mowo6Dhvfr1preDPDrQrCdPYxqxYL9pm6nAP8f+yPyrYDU7dmn7Cn/KinQpP7K+4xv+EQ0D7H9k+wHyPM83Z9ol+9jGc7s9O3SoT4M8PpC0SaeRGzBiouZeSAQP4vc1vAmkJzTVCnf4US8PS/lX3GLY+F9G027jurOzMc0edrefIQMgg8FiDwT2qXVtA03XFQX9vveMEJIrFWUH3HX6HNadFaKlT5eVRVhexpqPLyqxjWfhfTLS9F6VnurlQAkl1KZCmPTPA/p2xXPfEpcxaSCD8zy4x3+5XdVkXfhjRb67lurqwWSeUgyOZHG7Ax2OOgFY1sPzUnTppK5jXw/NSdOmkrkcfhLS4rxZ5hc3bxf6sXk7ShPoDxVjUtA0vWJ1m1C1M0irsU+a68ZJ6KwHUmrdjYWum2iWtnCIYEJKoCTjJyeSSetWK1jRhy8rijSNCHLyuKM7TdD03SPN+wWxi80APmV3yBnH3icdT0qgvgrw6gwunsO3FzN/8XXQUU/YU2knFaDdCm0k4rQy9O8PaVpN01zY2pimZDGzmZ3ypIOMMxHVRWfP4G0Oed5VingL8lIZdqj6DnA9uldJSCk6FJqzirCeHpNWcVb0KFromm2emyafBZxrayAiRDk78jGSTyTx+HbFZK+AtBVmJhuGU5+QzttHp78e5+ua6aih0KUrXitAlQpSteK0MCz8HaJZxyqtvLJ5qGNzJO/KnGRwQO3XGaZH4K0ZHiLrczxwsWjhmnLRqScn5fy4745zXQ4paX1elp7q0F9Wo6e6jHvvC+i6ldyXd5ZmSd8bm86Rc4AA4DAdAOgp0vh3SX0g6a1oTaAl1XzGLK3XKsSSD+Pt04rWop+xp6+6tfIfsaer5VqeXeDNL0rVL6aW/kjxE4ENlK3Xdnk5+9jpj1616Dqui2OtWyQX0O9UJZCrFShxjIx/I5HTinHR9NN79sOn2v2nf5nneUN271z6+9Xqyw+GVOm4SSZlh8MqdNwkkzCi8I6UlxFNP9qvDEMRrdzmRU+inj8DxVvUtB0zWJUkv7YzOi7V/euuBnPRWGa0qK2VGmlyqOhqqNNLlUdDNsdB0zTYJ4LW0Cw3AAlR3aQMBnsxPqazv+EI0ZVeOP7ZHbyEF7dLp/LbGOo6np3OfpXR0UnQptJOK0B0KTSTitDOm0LTJ9Nj057RRZxtvWKN2QA885Ugnqe9V7Lwtoun3Ud1aWRjmjJKN58jYyMdCxB4PpWzRVOlTbvyq43Spt3srmJfeFdMvr6W9b7TDcTDbK8E7JvGAMHr2GOOParNpoOm2WlSaZDbL9llUiVWJJkyMEk9c/Tp2xWlRSVGmm3bUSo007pK5ztr4I0O1uEnEM8jRsHRZJiVVgcg4GM/jmtbVNMttYsHs7sMYmIbKHDAg5yD29PxNXKKI0acYuKWgRo04pxS0ZSfSrN9H/sryitn5QiCKxBAHTnrnjOfzzUmn2FvplhDZWqlYYgQoJyeTkkn1yTVmiqUIp3S8i1CKd7a7BRRRVFBRRRQAUUUUAFFFFABRRRQFivRRRTAKKKWgApRSUUAFFFFIA60tJS0AFFFFABRRRQAUUUUAFHWjvS0AFFFFABRRRQAUUUtA7CUopMUtABRRRQAUUUUBYKWiigLBRRRQIKMUUtA7EFzeWtlGr3d1Bbox2hppFQE+gJPWm22o2N6zJaX1tcMoyywzK5A98GlvLW3u4ClzbxTouWCyoGAOOoz0NeQ+Fb59H1zTrqXKwXAKMQM5RiVJ/BgD+FdmHwqr05ST1R6WEwMcTRnKLtKP4ns1UG1zR0ZlfV9PVlJDBrqMEEdc81B4l1UaLoF3ebgsqrsi5x854H5cn/gJrz7wbpyDxc9jfQRS+VFIrRyoGAYY7EdaMPhlUpSqydkgwmBjVoTrTdlHt17nqwIYAgggjIIPWlqjfatpukqq3l3Fb/LlUJ5I6cKOcUmna1purM62F7HOyDLKuQwHrggHHv0rm9nPl5rO3c4vY1OXn5XbvbQrR+K9Em1JdPivRJctJ5YVY2I3emcYrZrz/xPNBZ/EXSLiZ1ihjgid2I4A8yTJrsm1jTk01dRe8iSzcErK5IDfQHkn2xmt61BRjCUE/eX4nXicIoQpzpJ+8vXXtsXqKzNP8Q6RqkxhstQhmlAzs5Vj9AQM/hWnXNKDi7SVjjnCUHaas/MO9GKyZ/E+iW121rNqcCzK2xlySFbOCCQMAgjnJ470lt4p0O7uEgg1OFpHbagIZQx9ASAKv2FS1+V29DT6tWtzcjt6M2KKzNQ8QaTpc3k3t/FDLjOzlmH1ABxSW3iLRrq+FnDqML3BJAQZ5I6gEjBP0PY1PsqlubldvQSoVXHm5Xb0NTpRzWbqHiLRtKn8i81GGKb+5yxH12g4/GprXVtOu7GS+gvoGtYv9ZKW2hMc/NnGPXml7Oduazt6A6FRR5nF29CaC9tbmSSO3u7eaSI4kSKVWKHp8wB45B61MTXN+Grbw2mo3kmiXJmnkXdKuWIVd3bIHGT79q09R17SNJlEV/qEMEhH3Dlm/EAEj8aupSfPywTfy1+40q4dqp7Omm/Va/cWry8ttPtHuryZYbePG+Rui5IA/UgVS0vxFpetTyw2FyZXiXcwMbLgZx1IGauWd7Z6pbedZzxXEJxypzj2I6g+xrh/C00Np4z8TzTyxwwxyTFnchVUeceprWlSjKE7p80TWjhYzpVOZPmj/n2segUVnxa7pFw5SHVLKRlUswWdThRySeegFY1j470u+1Wa33pb2kce5bm4kCeY24DAB7Y56546Cs40Ksr2jsc8MJXmm4xem51NFZY8SaER/yGbD/wIX/Gp5dX02C2huZtQtY4JuYpGlUK/wBD3qXTmt0yHRqKycXr5F2iq9pfWl/E0tndQ3EasULxOGAbAOMjvgj86sVLTWjIcXF2asFFFFIkKKKKAsFFFFAWCiiigLBRRRQIKKOlLQOwlFLRQFhKKWkoEFFFFABS0UUDCiiigBOlFLRQISjFLRQOwUhpaKBBiiiigaCiiigCtxRxS0mKYhRRRRQAUUUUgCiij2oAKWiigAooooAKKKKACiiloAKKKKB2CiiigAooooAM0ZoooAWikHWloAKKKKACijtR0oAWiiigAooooAKBRRQA2T/Vt/un+VeUT6WLn4baXqEaZkt5JEkIHPls5/QNj8zXpmpHURbgabDbSylsOLhyoC4PIwOucVg6FoWp2+hyaDqUdn9haGRPOikLSbmOQcEY4yTn2Fd2Fq+yjz36r7tb/metgKyoU+e6+JO19bap/mZVpqT+Lr7w/ZMSUtU+1XnGAXQ7R0+g/wC++1M0E5+KWp/79x/6FWn4V0DUdC0m9lMEP9pSsFjSWX5Cg9SucdSfwFVbLw94jsfEdxrSQ6a0s5kJjadwo3nJwdua6nUp3nCDVrWXq9Wd0q1G9WnTklHlaWvVu7/ryLvic6PB4h0y8v7mR7iEfu7KKDzTL8xwT6c9PUjjvWVo06XPxPedbKW0WSMv5MyBXBMQySB0JOW/GtDVdG1yHxdDrunW8F2TGA0TShRGdm0jkjI5yCPx94bTQfFP/CS/25N/Zq3Egw6s7bQNoXGFHoAOv51NOVNUrOS1i1v13tb9SaUqUaDXOtYNb9b7W/Uy9Q025j8faVb6veDUnnEbOXjCrtLuNgXpj5c/iat69NLd/EK0sVsftkViimCzWRY1J2Bz14A4XjuFAq9qWh+Ib7xNbawsOnA2uEiQzthlVmI3fLwTuqTxD4b1O8urPW9NeKPVY0jM0SsApdR1ViBn0+bgjH0NKtBuHM18LXkn+hccTTcqfPJfC15J/LbTqU9U0/XdT8RWGqQaC9jLC6+bJ9qhfcARgnB7DI75GPSu9PU4rmraXxhd3Nutxb2NhChUzSbhKZR3AAJx+n1rpQOa4MVNvli7adnc8rGVJS5Iu2i0s76ev5ann/i61t/+E30BPIiCTSxeaAgAfMwzu9c+9XfiHoenpoAv4raKGeGRUzGgUMrZBBA98H8PeqvjhpY/GOgPbxiSdTG0cZbaHYS8Antk4Ga0tS0rXfFskFrqNtHpOmxP5jqlws0kh6cY44BPUcZ74rsjNxVGo5WSTvr59j06cnTjh6jlZJa6+fbdmN4wP2nwTouoTIrXUpjaSXaNzZiPU9TXSW2i6X4c0KTVbK0H2y2sHkEzuSWIQsc9s5746cdKr+MdB1bXIItPsobGOxhKtGzysHyFK7cYIwM1s6fFfz6bLaaxb2qhk8kLbuXDoVwc7h168VhUrfuIqMurur9G9jCpiF9Wgoy0u21fo3ov+AYHw4srf+xJ9QZRJdXEzxySvySoxx9Cck+v4VnafZxaN8Um0y2VPsV1GwaAgldpiLhcdDhl49Aau6RpHiLwpdXENjbRarp0rbgvnrC4OAAxJ744PUHGeKv6BoGoDXp9f1qSI3sq7Ugi+YRA8YznHQY4z1PNaTqxU6lTmTjJafpp0sa1K0Izq1OdOMlor6+WnSxj+ENtt408UMiLtiM+1AMDAlOBjsOKqeC7vUHbUNVj0NtVuZ5Nsk5uY49uRkrhvXPJ6YwOxq74Pw3jnxMcBkMk2e4OZj/Oi00DxD4X1eaTQ0hvbCbrHLIqHHYNkjkZOCOo9K1qShzTg7czUd9Omqvob1Z0+apTk1zOMd3ZOy2voXPBei6ppet6lLcac9jYXCkxxGeOQBgwKj5STwpYZ4/lXF3mpTaf4g8RRxYWK7upoZZfL3lE84k7QcDJxxn8MHmvSdOk8UNHd3N8tgjsmLazBOFbPBaQZ4Iz6/hyKwtL8LavDrGpXN9a6bPbakZPtEZlY7dzF/l4/vY+nXrUUq8VOc6rT0Wz7EUMVFVKk6zi9Fs97W+/8je0LRtEttJhbTUiubeRSftEihmkB4OTge4xgdMYzmuX8N2lvJ4/16J7eF4l83ZG0YKr+9UcDtVrw54f8U+H7hhE1i9lK2ZIHnZgvP3l+X7wHHv37YQ6L4i0fxbqGp6ZaQXkN2XI3yqowzbsEEg5BHbgj64Ci0pVI+0T5lo7+fXzMVZSqxVVPmWjb81v5i+PdCgfRV1C0gjhktWy/koF3IxAycDscH86r6vqcXiDw9omm2kcKXeoSBWRUB8hVJDkf3eRkf7Oa7K0iurnSfJ1dbdp5UZJ1t8lCDkYG72NcT8P9FRdQvdR3+dBAzW9tL0DnPLD8Mf99HrRRqr2Tc3dwenz/wCCThq8Vh26ju6TuvO/T7zu7WztrG3W3tYUiiUABVAHQYyfU4A5qeij2rzG23dnhtuTuwooooEFFFFABRRRQAUUUUAFFFKKACk70daO9AC0lB60DrQAtFJ3ooAWikpaAENLRRQAUUUUAFFFFABRRRQAUUUUAFFFFABRRRQBXooooAKKKKBBRRRQAUopKKAFooooAKKKKACiiigYUUUUAApaSlFABRRRQAUUUUgCiiigAHWloooAKKKKADFLQKKACiijpTGFFJS0hBRRRTC4UUUUgAUtFFABQKKUUxhRRSdqQDk+9UhxjpzUYOKXOallI43WvDviDVfEFtqSvpSLZShrZTJJllV9y7/l68DOK662a5+yxfaxCLjb+8EJJTd/s55x9aeTSH2rWpWlOKi+h0VcTKrCMJJWjsOLZNKDk+1R80o6Vk0c5JkVT1htUGlTDR1ia+OAhkYAKM8sM8EgevH16GwDUgNEXytMuEuWSla9jC8L+Gx4d0+QSSia8uCHuJF+7kZwBnnAyeTyc9ulbefSnseKjq51JVJOct2OtVlVm5zerFoBxRRUmQu6kJooosFzm/E1t4kvXS10mWCKymTZM5IWRSTg8ntg/wAPPBrX0rTotI0u2sIDlIU27sY3HqT+JJNXaK1lWbgobJf1qbTxEpU1Sskl+Pr3EopaTvUGAUUcUUAFFFFIAooopiCiiigAooopAFFFHagAooooAKKKOKACloopjCiijFABRR3oxSAKKKKYBRRS4oAKKKKACiiikAUUUUAVqKKKYgooooAKKKKBBR2ooFA7C0UUUBYKKKKACiiikAUUUUAFLSUooAKKKKYwooopCCjFFAoAWiiigAoHWijFAxaKKKYFHVNRGn2wcKGlc4Rf6n2qC3sbu4iE13f3CO4yI4G2Bc+tUdcIOt2iuR5QVCQenLnP6Y/KujIOea7J/uaMXHeWtzx6S+t4qrGp8MLJLpru3YwJbq80a6RbiV7q1ccMw59+fUfXmt5WVlDKQVIyCO4rL8QoG0rcRykisP1H9aqDUJbbRLGOA5uJsopODgBsD+gFXKn7enGcVaV7P/MxhiPqOIqUZtuCSkurV9LfeWteiJsWnEsqmMgBVfCnJHJHrzVvSyW0u1JJJ8sVl6np7waS8st3cSygrv3SEoSSO1W4Yml8PQBJpIisW7MZwTgHj6UpQToRin13sOnUqLHTm4WfJe1/P7kzUxRXOaTa3Oo2bu+o3KAOVUK5znA5J9OelWtAuZ5Y7mO5lLiEqdzHOAc559OKzqYXkUmpX5dzow+Z+1lTUoOKnezuum5tUVhWRn1mWWeS4lit0bakcLbfzP0/nTIpLuz1M6bNcyPHMPkkJyy5zggn3GPSj6q7uPN7y6B/aekanI+STsn59NOl+h0FFYFtNcprr2VxeTbRny/mHzcZXPHofzqL7TcRa4LR9QnaHeFDZHJIHX8Tg0/qcm2k+l/kT/a8FFScGry5em/3nS0lY84uZ9c+ywXk0cezfLtI+T0A/Tr606a1u59UYS3E8ViEBDo+3J2gH9Saz9gtLyW1+pu8fLXlpt2ly9LX/wAka1LnisTQp52uLu3kmaVIj8jMck8nvW3WVak6U3BnRhMUsRRVWKtv+DsUUi1D+1WkadDZ4OE79OO3r71fFc/bmeDxMLZrqeVApJ3uefkz06V0FaYmDi437LYxy+qqkZ2TVpNO7v8A0hcUYrm9Z+1W+oweRdzlpmyql8KDu4GOmOe+atLDc6Pb3N1cXr3B2AIjMSu48d/f0qnhVyRkpay2RmszftZwdNpQ3d1ZK1zZxSisO0sbm/sRcz6hcLNKMpsfaqjtwOufwqOxvb6a2vbJizXcKny2B+bIOCMn+tH1W9+WSdtwWZ25eem0pq6630vbyb6HQ5pK5u/mubCzhaW/uTdygHygwwvrnjPt9ammt9Sg0lrl76fz1G5o9w2hfy64p/VNE+ZauyJ/tRtyj7J3irvbT8d/I3aWueSaaXw+14uoTCWMktkjluBt6fQj/ep+l3TT6VdzT3c+5PvHIygAJyvHf+lDwklFu+zsEM1hKcYcr96PMtVt95vVla1ezQRw29oW+0zN8u0ZOB1/pVa2uLq20htRuLl5XdSI4n+7yeCff+lOt9OuL6xFzNf3AuJV3IVfaqjtwP6etXCjGlLnm00nb5/8Ayr4ypiaXsqMWpSV+mi+/d9DUjiuI7DyzPvudh/eN034+nQGo9OjvIrdlvZVkk3ZBHYfkKy9Pubm9tbqyuJ5Y5rfJ8xDhiBkFT+P4/lU/hyaWaxlaWR5CJcAuxYgYHrRUoyhCd7aNfjtYMPi6dWtS5FLVO2vbdNd/M2KKiuIXni2JNJC2fvR4z9KxNIlubq4ura5vZlmQFQFIPQ4JHHUYH51hToucHNPY7a+M9lVjScW+bZ6fcdBQK5zSbuebV2gmvZpFTds5GHx6/hzx6VZthc3OqXIW+nNvbv3I+Zv7v04IrSeEcJNOWyv95zUs1jVhGUIPVtdOnzNrvVe+S6ktGWzkEc2Rhj6Z59a560ll1T7UZb+WO6I/cQrJsUnnj+laGoRXSaIkslzNHPCg37H++SQOSKv6v7OpFNq9+z/AKZH9orEUJyjB8tm7pq//AfU07RJ0tIluXDzAfOw7n/OKmqjo7vJpNu7uzMQcljkn5j3q93rmqpqbT7no4WSlRhJbNL8gopaKzNxKBRilFACGjtSmigBKWiigBMUYpaKACiiimAUtIKWkAUUUUAFFFFABRRRQAUUUUAFFFGOaSYC0UUUAVaKKKoQUUUUAFFFHWgAoFBpR0pAFFFFABRRRQAUUUUAFFFGKACloopjCiiigAoo60tACUtFFABRRRQAClpM0tIAooopgZWt6c97AskIzLHn5c/eHoPfvSWOtQtEIrxxBcIMMHGA3v8AWtakdEfBdFbHTIzW6rxdNU6iult5HBPBSjXeIoSs3unqmYF/M2tzR2ll80Snc8pU7c4x+mT9adrds1slnPCuY7fCgHnGCMZ/Kt5VCgKoAHoBxR2x27+9XHF8jjyrRfqYTyv2sZupK85W1torapJepz+qaxZ3elmOFmMjlSVx9zBB5PT8qntdQtE0FVab5lj8sjax+Yg4HT2Na4jjAIEaAHqAowaePlAAwAOgFDr0+RQjF2vff/gDjgcR7Z1p1E248u3/AATntBv7W0sZUnl2MJC+NrHjCjPA9aZoU8K3F3C8mGuCAnynn73+Peuk3H1NGSepNOWKjLn934vPt8iaeWTh7Je0TVO/Tvp3Oc0i6GlzTWV7+6y25WbpnHr78c1Kh/tTxBHcQhjb24AMnQMRkjH4n8hW4yK4AdVYDpkZxSqAAFAAA6ADAoliouTml7zXyHTy2cYRoud4Rd1prpqlf/gGJ4giaFrfUIjteJgCfxyP6/nVK50wpoaXrZM5fzZGJx8rf16H8TXUlQy4YAj0IoIBGCAQevFFPGShCMUtvy7E18np1qlSo38S27Pv6mZokbtby3s3M1y5cnGOB0/r+lZks1s+tXP9ql/LjLCJDnB54wB6iumAAAAAAHoKaY0Y5ZFY+pHNTHEpTlJrf5WNKmWt0KdKMvhd3dXTfW6/E53QbiJdSuFCMqyn92oQ/KMnAOOnUe1dLwOfSlySOporKvWVWfPax0YHCSwtH2XNffpbfU5j7fa/8JJ9s83/AEfbjftb+5jpjNdNnIyKf8x5yabg4orVlVtZWsrDweEnh+e8r8zvtbf7zm9Zu4H1W02yA+Q+JPlPy4Yfn07VqXwXVdHlNq3mb+U4I3EHpz9K0dx6Zo61bxCtDlVnHzMoYB81VzldVN1bytvcwtK1e1h08QXUnkyQAqQw6jPGB69sVHp0hg+3avNG8cb52KerZbP89oz061vNGjnLojH1ZQafk05YiHvcsfi31M4YCr7inNPk2062sm9ehythd2suoSX+pXG2TOY0CswH5DoO361taVftqVvNJLGgUSFAoB5XA65+taG4+p/OgknrSrYiNTaNtra7W7aFYTAVMO1ed1q3p8Tfd3ORispv7UbSWdjD5nmN7gDOfxHH1xRcWUsWry6fAdkV0VOB2TOf05/L3rrNqht20bumcc0bVLBtoyOhxyK3/tCV726fj3OP+wqfJbm15r37R/l+4papZtcaU8EC/MoXYg747flVLS9ZtY9OWO5k8uSBdpBHLAdMe/atymNHG7bmjRm9SoNc0K0eTkqK6vc9Crg5qv7ehKztbVXVvvWxiaPDI51C/kjaMT7igPoSSf6D86d4X/5B83/XX/2UVd1a/WytCMFppQUjUDPOOv4Zpui2T2WnhJBiR2Lsvp2A/IV0zqOVGUpaczVvkcFDDKli6dKDvyKXM/OX9bdjQrmddjlstSW6tyQbhSnH97GCPxyPxrp6aVViCQDjkZGcGubD1vYz5rXR6OPwaxVLkvZ3TT7M5jULA6PHY3UJAePh2Pd+uf5j8BW1pNqbLTI0YESMDI+7ruPPP4Yq8yq6lWAYehGRS1dXFSqQUZd/6/Mww2WQoV5VYPS1ku21387I5C4uLC/057mXZDqG7lIwRv57g57d/X8Kv3VwYvDSQXTn7TKmVDAkkBhjP4Y61umNC+8opbOclRmn5I7mtJYuL5Vy6J33/BabGEMqmuduavKPLot/N66sytBuIpNNjgV8yxL864IxljitSl5PGaUqQM1y1Zqc3JK1z1MNRdKjGm3eytfb/MSiiioNgooooAKKKKACiiigAooooAKKMUd6AFoooouMKKKKVwCijFGKLiClxRSZoAO9LRRQAnFLmko70DFooooAq0UUVQgooooAKUUnFLSEFFc/4h8STaJqGkWFtpj39zqckkcSiYRhSgBJJ2njB69sGsq+8canp2v2GiXHhlRfX4LQBdSUqeo5Ozjoa0jTlJXQHa0VzNt4ovv+EqtNB1HQzZy3Vu88cy3YmTC5yOFHPHrxketdLUyi47gLRRRUgFFJS0DDFLSCsS38QzT+L7rQjo19HFBEJBqDL+6c4U4HH+1jOTyDxTSb2A3KKKKQBRjmlooAKKKKLgFFFFFwCiiii4C0UUUXAKWkoFIBaKKKdwCiiii4wooopCCiiigYUtJRQAtJ1opRQAUYopRQAUUUn40hj1NPIyKhB5qUGpaGmMIwaKecGmgcU7hYAPlpKcOlIRRcTQlFGKKYWCiiigQUUUUAGB+VFFFFwDNFGKKACiko5pgLQB60lLSAfgdqUn1qMHFLmkO4lFFFUSFFFFCAKKKKdwCiiikAUUUUDClHSkooAM0UUUALRRRQAUUUUAGKKKKACiiigAooooAM0UUUAVqKKKYgooooAKWkpaAIZLW3luYLiSCJ54N3kysgLR7hhtp6jI4OOo4rz3xb/wAlj8Hf9c2/m9ekV5f4rvrNvi94SlW7tzHHGwkcSqVQ7n6nOBW2HvzP0Ymej3EVmki39zHAHtkcrcSKN0SEfPhuoGBzj0rlrDWvFHiTw/PruhwafbWh3/Yra8gd5LhUJBZnVwqE4IAwRkcnvW54gtX1jwpqdpYlJZLuzljhIYFXLKQOfrXnHw3h8Gat4Wjg1K2sU1O0Z0nFzPsd1zkOAWHHzBfqvuKKcVyOT6NAbb+PNT1L4dHxRo9tYRtbb1vYbvzG2uCnEe3GQQ2eTxkDJINSeHPEXjXxD/ZV8mj6fb6RPhbiaUkSHA+aRF352k8KOckZOAeI/Eknhu3+FetReH5bGO0lDhFgfCySK6B9ufvdByMjGD0Nbnw/uIJvA2ixRTxSSx2iB0RwWXr1A6Vb5VByUev6Ac//AMJX4x/4TqTwulpoTzm3EokBlEcQ2g5JJy3ptAHJHOBRYeLfGM/iu/8ACstjop1KBPNS63SLCseAc7fmLE70IGRjkH2rW97ayfHyaVLqBon05UV1lUqzFVAAOcE+1Lpt3bN8f9WcXMJR9PSNGEgwzbYRtBzyc9utW4xtt0uFzb8KeKdXvPF2reGNftrRb6xjE6y2W7y3jOz+8SckSIR9SCM1HpfinX2+I0nhjVYtM8pLX7QWtFkJztBAyx9z/DWVo17aH49+IpftUHlyaZEiP5q7XbbbcA5wTwePY0yK+sz8e55xeW3kHTQol81dhOxeM5xmp5Fd6dL/ADAu3nivxbafEG18NLZ6LP8AaojMm1pVCJhuWYntsJIC89B61YsfFXiGw8f2nhnxFBpsiXsBkt7jTw684J5DMePkYdB2PSsrUb6zHx80iY3dv5Kac6tJ5q7VOybgnOAfal8R3tp/wvHwxL9rt/Lis3WR/NXah/f8Mc4B+tPlWit9kDU1Txd4i0rxhYaDPY6SqaiT9lujJKUPJAVsDIbIA9BuBzitjxHreqadrOkadpUFhPLqTuircs4ZQg3M/wAo+6Bj3yelZnxP0T+2PCDahayMl7pR+228sZOdowXwR04AYH1UfWm+B7uXxZfXHjC7t3izAljZowHAA3TMPXMhwDgcLjr0i0XBTt6+oG02qeII/E9jp50SOTTZLcNc6hHN8scmDkKD2yAADyc5rfrOk13Sodbh0aS/hXUpk8yO2JO5lwT9OgJxnNaNYS6aWGFFFFSMWikooAWikpaAClpKKAFopM0daAFooooAKKKKBBRRRQMKKKXvQAmKUCijNAAM0tIKcOaQ0AWmmnE8GmEZNIYvfNKDzSdqUDFADwaKRTilJpAKOtGKbTsmgAwDxTSKXNKeaAGUUuKNveqEJRS4pKACiiigQUUUUAFFFFABRRRQAUUUUAFFFFABRRRQIKKKKYBRRRQMKKKKACijFHagA60A0o60UAFFGOaWgBKKWkxigAoo6iigAooooAKKMUUAFFFFAFajvRSjpRcQY9qSloouAUUUUXAKzjoGinJOi6aSTk5s4+T/AN81o0U02tgGQwxW8KQwRJFEgwiRqFVR6ADgVm33hjQdUujdX+j2NzcMADLLApY49T3rVoxQpNO6Aqz6Zp1zHDHcafZzRwLthSS3RhGOBhQR8owB09B6UtppthYOz2Vha2ruMM0ECxlvqVAzVrFFHM9gM+PQdGiZGi0fTkZCGQpaRgqRyCOODSpomkRzLMmk6ekqOJFkW1jDKwOQwOMg55z1q/RRzPuBnroWjI6uuj6crq25WFpGCDnORx1zSDw/ogAA0XTBjpizj4/8drRoo5n3GZzaBorli2jaaxY5ObOM5PqeKV9B0WRnZ9G01mcksWtIyWJ6k8cmtCijmfcDjvE/i21tHk8L6Num8RXKfZ7e3jQosG5eHL8ABVJb5c4x2rpNH0qDRNFs9LtsmG1hWIM3VsDlj9Tk/j6Va8qMzCcxp5wXYJNo3BeuM9cZ7U8GnKSasgsVH0rTpdUj1OSxt2v4l2JcmMGRRzwG69z+dXKKKlt9QCiiikAUUUo6UwEpaKKACigdaDQAUClopAFFFFABRRRQAUUUUALRSE0tAwooooAKWko7UgCiijBoAB0paUL60FfSi4xKUYpKUdKADilzSUUgFpaSigBc0ZpMUUwCkpaTpQIKKKKYBRRRQAUUU4AHrSAbSgE07AWhmouNIayYpKlU5GKYUweKSYNDaKMUCqEFGKWigBMUUtFABik4paMUAGKTFL2zR1oAKKUDvSge1K4WG0U8Y6UuAaLjsR9qWlKim9KdxWAUtJRmgQtJRmigA60GiigBaSjNAoAKKKKAK6gE80/YtRntinB6GNCEYNHSnsNwzUVCYMdRSUtAgooopgFFFFABS0lKKQBRRRQAUUUuKAEooxzS0AJR3paKACiiigAoFFFABmlpKWgAooooAO1Boo5zQMWiiigQUUUUDCiiloASloopAFFFFAB3pxWmindOtDGBWgDFFHFIA4BpcimUUBcfmlB5qOlFFgAjBoFKeQKSmAtFJmloABS0lLmkAUUnFLTAKKKKAA0lLRgUCEopaKADvQKKQ0DFyfamk5NHeigBQ2KkDZqPFLSaC4ppKKKYgooooAKKKKACiiigA9qWkooAcDzRmkoNIYDrS9KaBSmgBc0mKBRTAcMelNIooPSgQlFFFMAooooAKKKKACiiigRWpM0tHWgCRTQVBpgNOB4pNFJhgA0hGDQxzStyKBMbRRRVCGu6RozyOqIoJZmIAA7kk9BXKy+PLdtMu9V0/Sr+/wBKtQTJeoY4kJHXarsGYDgZA61s+IdIbXvDt/pa3D232mPZ5yDO3kHn2OMEdwTXnfhnVtR8L6jZfD/xPpltc21x8tvKhV1ZHZsblIwylg3UAj0PArrw9GM4OW7XTy6sTZ6hZ3K3tjbXaJJGs8SShJF2uoZQcMOxGeR61OK8+0q48Xa74k16wstftLaw06UWkcg0xDiUcEKhOeMEEliORheeKHhbx54g1eysNLeOCTWrueXbeTRhYlt05aQom3JBDKAMZ28kdx4OWrTWn4X17dhcx6jSZG7bkZxnGecVxMl74h0fxxo2jy6u+p2moW8vmtLaRRmFkBJkUoBwMD5TnuOSRjO8A6fqeuS33iZtdvVF5dtFDuhhdpLdHJC5dTsBJYbVwMjpwKn6taHPKWlvPXX/AIDDm1sdK3imYeOY/DS6Q5DQG4e7NwuFQZ+bYoYgE4A3FTyOOmejzXkWia/L4g8ceIG0i5WPV72RYLW4ZUKW1pFjcwDg7y2FOwDnDE7eo6vV73VNGl02wn8TRxpMJJLq/lghNwQNoVYYFX5gSGydrYBJzxV1sNyyUdnbz7X/AOACeh2dABNeXQeL9d/4QzxRq39rwyQWF60FhePZKXmX7oBUbVH3omBKnHzZBHAn1HUfG2iW3hia61+C4utRuoreWwGnxqW3Hccv3IBCnAXqMZ5JTwc07Nq+3XtfsPmR3OuaqdF01rxdPvb9g6oILOLzJDnvj0AzzV9GLRqxUoSASp6j2NclrGp6yPiTouh2GpJHZ3ETXVzELVSwiXI5dt2dxRgNoBGfxHNeIPGGsWmnaheQeIbaG/S88q0021giuI/L8zAEku1h5m3JKhhgAHHNTDDSmopbvX+tAueqUVCsjQ2YlvWjjaOIPOyg7VIXLEDk4HNcnpN/r3i/TH1mz1L+xdPkEgsoo7WOeWQKcCSUvkDlT8qgf71YxpOV3sh3Oyrm/Ffimfw22npDpD38l9cLbx4uViG85wMYZz26LgZHOcA854Z8caz4g0/R9NjhtxrN3HJNPdSofLigR9vm+WMBi2GXaCoDDPAIp9vY3uqfFq2sLzVJ9Rg0S2+0nzoYkCzyAbQAijPDKwJyRjg10ww3JN+16Ju39eZN77HRjxRI3jn/AIRpNLk+WBp5Lpp0IVBkKdi7vvHAwxUgEHHIroq8k0w6/q//AAlXjXStTtrKKQyi3Z7UTySQwLkKN3CKQBk4OWHQYq5pPxB1fVLTS9P+zXC3zW3naheW9g9w8aEkIyRIpG5hhssNg3Dg/dqqmDbV4W039bApHp9ZHibXG8N6Dcar9ia7SAAugmSIKDwCWY+pAwATkjiuNg8Y69pV/eWt5b3eoLc3EEGjvf2RsXmkfG4NhANqk8nGTx0yMN8Y2Or32o6D4bvNdlu/7Vud9zbw20cMQiiwzEcF+2cMx5XOOgEQwtqi52rfpu/67jb0O/0q8m1DSLO9ntTay3EKymAvuMe4ZAJwOcEZ4GDxVyvPvEniS9sbrXQuv2ulxWEJFja2sEVxJLII87ZuH8obhhVO0nJ/u5rq/Ct1f6h4V0q81Qxm9uLdZZGjG1SG5U46AldpOOM5xjpWVWi4x9p0f/DjT6GvWZrOrvpCWpTTL6/e4mEQS0i37M/xMegX3rhX8Xatrmpavp9lr1toOq29z9msdPuoF/fAMoLSO6NyedqqAc469a1JNc1a3+INxYTatG2kaZprX2oJHaKpwFzgk5JPIbjaMcYrRYWSfvdr21/yFzHcnqRnNLXmL+LPEetaFc6nYDVrCV1ZtPtbXRHuVlUfdMkroVJb/YwBnJz0HoGlzXt5odpNfRfZb+a2RpkCf6qQqCflPoexrKpQlTV2/Iady9RXk8XizXLDQvFVzq3iKVrrTruTTrMRWUGHmXJDY2f7JzngLk4yBWjpuu65rfh7Q7bTddeTW9RBuZ7g2sJS1gUlH3Ls6bgVXjLN/EAOdJYOcVdtW+fa/YXMej8k8VyY8bSXE1yNP8Naxf28E7wfardEMchQ7SUJbkZHBro1guU04wC9eS68sqLqWNcl+zFU2jg44GOnXnNeVeJLbXfhvDon9ia9dXkM05i+wTxoRI2cnAA53FiD3BIOcngwtKFSTju+m4SbR6rYXMl5Yw3E1pNaSSDJgmxvTk8NjjP+NWaazrHGZJTsVV3OcZ2jqenXvXlt74t8RX/g1vE1jq6WE1zdC303SoraKZp/nCkEsCxk5J4wMKOPmrOlQlVfu6K9vv8A63KbseqZp2a84urrxenjDSvDtp4kVpJbc3l1JPp0JMKcDaduA3zBgNoU/NyT1FKw1bxndaf4qdvE1ssWiyyIl6dMQtMYwSy7RgKMAZyrH5uM4rRYOTV+ZdO/V27C5z1POMsQcAZ45rM0PV31vTTeNpt9p2ZCiw3seyQgY+bHp1/I1xt/4o121+EFn4ge8it9WkRSWa2V/NLOQuBkKpK4fOCODxzxJr1/4rt9W8MaFZa3DHqN9DuvC9lGxVkXLuT02k7sKqgjZ15ojhW9Hbd9+m4cx3+aM1xXh7UtdX4i6voeqavFqFlaWaz71tEt/KdyhC4GTjazdWbgA5zmuc1Txhr8OnRXFtr9q2rz3yQxaXawRTQBC2ApmCkM/HO1+M9sURwknLlTXT8fkHMj1mqWsag2k6Rdagtq1z9njMhjWRI/lHUlnIAAHPr6A1gR6tqviLXtS07Sb2LT7LS5Fgur1YBLJJP/ABJGr/KFXBBZgx6Y65HPeKJvEkPg+TQ9Vu1m1HWNVFjZuqojG3JGGby8LzgAjrh8UqeGbmoya6aeX/DeYOWh3PhnWpfEPh201aWxNl9qBZIGk3kLkgHO1euM9OhHWtU9a8/0+bxBoXj7RPDMusW95psmntI8ENikAgREZVIPJILIOc9zkAYrs9aF42iXv2C6+y3aws8U3lq4VgMjIYEEcYPHQmoq0lGorWs9VvsNPQu0Zrxu+8ea3Y/DXTNVbX5W1vUZHkSMWUBVIkkaM5+TAXheTkliAOAa7M3Or6vrcGn6J4iuBaWcKtqF+bWBhIzDciqDHjeQQSMAKMZDE4q54ScFdtde/Tf/AIAlJM7Kiuf8ZeIv+EU8L3GpJGs0ylYoVkOFMjcAsR2HLHp0xkZrmb288TW/i3TdIHixpFe2kutUMGnwH7CoXcG5RiFOQBuySADzkVFPDymua+mv4DcrHo1Ga4vR7/X/ABfpJ1m01Q6PYOJFs41tYpppQpwJJS4KjkH5FA+tZXhjx1rXiDTtG02KG3XWruOSae6lQ+XFAj7fNMa43MxDLtBUbhngEU/qs7NprTfyFzHS+LPFc/hptOjg0d7+S+uFt4gLlYhvOcDGGcnpnC4GRznAPSnhiAcj1rzeGzvdS+LMFneapPqcOg2v2sieKKIefIBsUBEHZlYEgkY61Wg1LxhqWtx6HpviQT31v82rXcVpAbSy5P7tMx7nbAxgkcj/AHiussNFpJNJ2u3r12FzHe6zrD6QlqY9Mvr97iYRBLOLfsz/ABMegX3rUPB61xMOo67P8Tv7Ah1hZLC0sfPuFNnGHLsMIGPcksrHbtGDjArD03WPF+r6H4g1qLxTbQWNlJKtu40yNvMEQ3EgZO0HjrvIqVhXJLVdO/XboHMepUneuDj8R623w70LUJr2xtNRv2Anu7nYoWMlv3ix5G99uwhFByT07Vn2Hjm7sdT8S3N1qratoOl2sTxzS2qwymd8bI/lRcbm3DJUgbQeOcpYSbvbp/nYfMj0zNc3rXimfSfE2kaLFo8ly2pOVWb7QqhQPvNsAZiFGSchRx16kZ91bePLjRYb+11W3g1KZo2Onx20XkQxk8hncF2IHXBHcAcZOZJb6l4o+J+q3ml6nDYRaHCLGKeS1FwVdt28qhIG4HcpPoMYNVRoRu3NppJ9/l+YNno5orkvhzrOq694T+3avMk8xuZUinWNUEka4AbAAHXcOg6fiZdY12/m8SweGND8qO+e3N1c3k6b0toc7QQmRvckjgnAyOueMXQkpuHYL6XOpqK5ma3tZZkhaZo0LCNWVS2O2WIUfUkCvP8AUvFWqeDfFs1nquoSarpQ0o3zSSW8UUkLb2RRmNRnc4VeRxvHTBJZ4u1LxFb+BJdXudV+wzXyrDBp1pAhC+b0RpXBYuEzll2cg49a1jhZOUez2/r8w5kdT4P8SS+K9D/tVtOaxjaVo4lM3meYq8Fgdq8ZyOM9DzT/ABL4qsvC1l9qvLa/mTGSba3LqvOBufhVycDk5yRxVrw/pKaD4d0/SkA/0WBUYgYy/Vj+LEn8a4z4r3E17b6N4WtXKz6xdqHIJACKR19fmYHH+x9KKcKdTEcqXu379P8Ahgd0jqoPFFifCcfiO+D2Fk8XnYuMbwpzt4HUsMEAdcis5PHlsusaZp99pGp6f/ahxZSXMafvDuCgMqsWTJI6juM8HNc/4hhTXfiRoHg+Bf8AiU6TCt1cwDhflUbFYdCNuwAAceYcYzxPqaN4j+NWl2qjzLPQIBc3HYLKx3DkdyTFxk/dPvWscPT+0t036LoTdnoUsscETzTSJHFGpZ3dgqqo6kk9APWuOvPiVp1nYxao+mamdGlm8hNR8pVR2+blVLbyvyk5x+tc740k8RJpGl+E77V4rvVNbvyHlt4REsdv8oCYAGRuJOTyQCDmofjFPb2WiaL4bsEXyo83BgxnbFEm1c455y3Oexz2p0MJGUoxlrzX+5dQcmd/e+KbeHVTpOn2V3quorEJZYLML+6U9N7MwCk9l6n05FP8L+J7Dxbo/wDaWnrKsYkMLpKuGRwASOODww5HrXGeDpG8L/DDUfFd7LnUb9ZLsyyEMxbJWEcg5y3OP9rmtv4XaNJongK0W4j8ua6Zrx1OTgMAFz6HYq8f1qK1CnCErbp2T773Gm2zsu/JxXN6J4qn1jxPq2jtpD2qaaF33D3KyZdsYTCAqDjcfvEjbgjOQM+017UPEWl6hrlrqI0nQrTzTDLFAs09ykW7dIfMBCIQOF2lsg8+vOeFtUv9H8Oae8MUd34l8W3sk6PccIiA4LyFeSAMsFH944x0Mww3uy5t9vTr6aLcHI9XzS1weq6h4k8OeKPDVs2rtq8GqTvBPA9nDCFxty6FRuGAxOCT05JzXed8e9c86bgk73T/AK8ik7nJXfj+wtvE9r4fTTdUlvbiYRIzWxiQjOC43YJUENlgMfKSMitPXPE9lodzbWTRXN5qN3k21lax75JAOp9FAHOSfX0NchoA/wCEm+MmtaoQXttGiFlbg/wyHKnAPTkTdMdR71la3dXOqeLZfHPhENfx6JbvFctdHFu+FIZYTkE4R2YjgdwTuAPcsNTc1Ha0bvXq9kRd2O80Hxdba7q+paSbK7sdQ08jzobjaeM4yGUkHnH1yCM84v63r9hoFvDJevI0k8qwwW8Cb5ZnJ6Ivf+X5iuH8IWk+t+Eptb8Oaktr4g1G6zqV/eQLKyMOXjRcbQuWUqMdCAeQMP0Jm8VfFzVdQldpbHQU+y2ik8LMflZse5WU/wDfPpUTw8FOXRR3XW/b5v8AAd2dDp/jazutcudGv7K60q+t4PtLrdlNgjwGJLqxAwCDz796o3nxK02zsYtUfTNUOiyzeQmo+Uqo7fNyqlt5XCkg4/XivKfEt1d+KfiReLp0rCDULkaZFMuQGRdgbBHUdCevBFd/8RbKO9fwr4H01RsmnV2iH/LOCNdoZu+Npc8HPyn2rolhKUZQUvtK712stSeZnpQIYAg5BGQaWgbQMKMAcAZziivINAopR0pKACiilFACUUtFAFQGjPNQC9tP+fqH/v4KDe2n/P1D/wB/BWns59n9xHPHuT9aUVXF7aZ/4+of+/gpft1p/wA/UP8A38FHs59mHPHuWPelJ4qv9utP+fmH/v4KPttr/wA/UP8A38H+NHs59mHPHuT0d6g+22v/AD8w/wDfwUfbbX/n5h/77FHs59mHPHuYusaHqd34m0/WtPv7WJrOCSFYLq3aRCX+82VZT0wMZx8vuazL7TF8OC/8b61eHUdVs7UrAVjEUMAPyqiLk9WcjJJ++eM9et+22v8Az8xf99is3V9J8P68EGqJDcqg2hTcMq4znkKwB5A610U5zTSknbbRa27CvHucx4W8Ka7D4PisJ9Ut7O31BftV2YLZjdN5oG5CzttU7TtyEyCOO5OhL4IOn6/Yav4cuLaxa1tTaG1uITJCyc4xhgwOSSTnk8+uejszp1hZxWlrLFHBEu1FM27A+pJJ/E1P9stf+fmL/vsUSrVnJyS38gvDuc7J4RmuY9Tu7zUzNrN9YtZLciELFbRHOUjjz0OTkkk89smqmm+FvE2leH00m38Q2RiSGSBFaw4VW/izuyXBJxnjnkHt1v2u2/5+Iv8AvsUv2u2x/wAfEX/fYpe1rWtbT0C8O5wLfDrUI9O8PxWWpWNreaMXMd2lu5d9zltpBcggkkkEdSQMDObX/CGeIk1vWNUh8TQQz6lGEeRLL54wBwiEsdqj8SQBznkdp9rtv+fiL/vsUfa7b/n4i/77FU8RiO34edwvDucAPh5q6+HNM0IarppsbC5F0Fa0kDTPkthyJPu/MR8u0+/Stm88Oa7f+K9O1y41HSyNPDrDALWQD5uGYnzM7sYA5wMDjrnp/tdt/wA/EX/fYo+123/PeL/vsUnXrvdd+nfcd4dziLzwRruoX2tXs+t2Edzqtoto7w2kg8qMFcqmZOjbcEnJ9MU1fAWtMfDqz+Ibd4NFkSSG3FltjymNpIVgWb5eSW7nGOc9z9qt/wDnvF/32KX7Xb/894v++xR9YrpW/Tyt2C8O5HqNhDqmmXWn3BYQ3MLQyGPghWGDjr/n8q5Ww8I65b+HI/DkuvWy6YqNE0ltZlbl4ySSm4sVGckZ25rrvtVv/wA94v8AvsUfarf/AJ7x/wDfYrOEqsFypab7dQbi+pxreArvT/FCat4c1hNMiNrHaSQPb+cAiqFG3J5OFU887snPJFSaN4N1TTLfxCk2sQzTawrlrowHzVcggE/NsKjc3AUZJ6gACuv+0wf894v++xR9pg/57xf99irdeu1Zr8Owe53ORsfBl+ugWnh6/wBTtf7Gt1CyQWdu6SXQzuIeRnYqC3J2BcgkcDGMDVdLu9E+JUMfhTVrW31DVof3llPbgxQwonUnsPk+VVGeMdOvpv2iD/ntH/32KpXWn6JfXcV3d2en3FzFjy5pY0Z0wcjBIyMHmqp4iopNyW9+nVg3Hozntc8F6pqsmkXsXiJ11bTZnkS5ltkCHdtOAi4wAV6EngkEmm2/g/XU8US65c+IYLi4eze0SQ2e1oAwJBjUMFGGPG4NwTnJNdj9pgP/AC2j/wC+xR9og/56x/8AfQqVXrJW/T59g93uePxeF9QvYp/ANp4jhlS1YXV6VtdictnDtkvI+SpAGAB1bIAHq9xaXdzoU1n9rSC9ktjELiGMhUcrjcqkk4B6ZPbrUf8AZ2if2n/aX2LT/t+c/afKTzc4xndjPTirv2iH/nrH/wB9CivWnUasttduvyBOK6nHjwXqN1/ZL6rqNjdS6On+iYtGBlkAAVpnLlmAIBKrjP8AJsHgm7MPicatqlo6a4u+eWG3dGiZclMZfGxcngjJ7tXZ+fD/AM9Y/wDvoUvnQkYMkZHcbhS+sVv6Xnft3D3e55z8PYtfvtOCW/iONvD9nKYLeSKzRZ5wmMj5gQqc8E5Y+gzx6V19qztP03RtKMh02xsLMyACQ28SR7sdM4HPU/nV3zov+eifnU4iTqzcktPT/IaaWlzmNN8DWmn63rmrGYy3OoyTNCHXK2wlHzkD1J6njgAVY8G+EbPwfo32SA+bcy4a6uOnmsM447AZOB7nua3/ADov+ei/nR50f/PRfzolVrSi4u9nb8Ng90p6nDq8ht20m8tICjN5qXVu0iyAjj7rKQQeevP6VkW3hJ5/EEOu6/qA1G9ts/ZIUi8u3tTnOUQkkt/tMSfxAI6TzY/76/nR5sf99fzqFOpFWirDujm/G2uSaZpUen6ddvDrupOsGnLGoLF9y5OW4UYONx6ZyOlcjpdpqnhDxboekHQvCr3NzEy+fYJM1xHGF2mR2c5AJ6nHOGGRXoOraLo+urANTtYbg2774WLFWjb2ZSCO3Gew9BTtM0bSNHaR9PtIYJJBiSXJaRx2BdiWI9ieK6KdVQp8vL6/8P5Cer3Ods/DPiWy8Q6nriaro7X2oRpGzPZS7YlUAAIPM9lPzbvuj3znJ8Ptbj8Fy+Fo9Y01LOZy8swtJDNISwbkmTaOijhRwB759D3p/fX86PMT++v51CxNbt26dtvuD3TjdX8K67qx0dG1DSIrfS5UnigW0m2u6ABdxMpbA5wAQT3z2kh8NeIU8WT+IptS0iW7ktPsqx/Y5RHGvUYxJk5bk5J6kDHbrg6f3h+dLvT+8Pzqfb1bctvwC0TgG8AaxNpviK2l1u0WbW5VlmnhtXB4bOzl8BMFhwMnPJI4qWHwNrX9qaDd3XiC2mi0cfuLYWW2JCFAGFVgT91SST1/I91uX+8Pzpdy+oqvrVfX/JdrfkFonC6Z4F1fw/qmoPofiMWunXsvmNBLaiZ4zzypJxuGTzjGMZBxU8nhPW5fEmlarLq1nOmlq8dslxDIzsG4Lu4cbpCMDOAvAwtdnuHqKMj1FJ4iq3d77bILI5XR/DWrWnjG88Q6hqGnzyXcCwSJDbSJ5aKBgIS5wCQpJYMeMDGc11UkaTRPFJko6lWAPODxxRketLketZTnOb5pFKyOCtfhnDZeAtQ8Pw3wa9vgokvZI8hQsgcIq5yFGDxnqxPfA67RNFsfD+kQaZpyMltDnBdtzOx6sx7kn/6wAwKv8UZqqlarUTUnu7/MFyo4HxZNd+KvEFv4a0GWzuGsSbjVLa9VhbPjYYlcr8zYP8K8ZPzdMVD4QjbUj4n8L3mk6RZ2kai3mudEVljkdlIZdzZyyg9CBgggiurvfCWg6jqEmoXOnKbuRQsk0cskTOB0zsYZ+p54HpWlZWVpp1qlrY2sNtbpkrFCgRVycnAHvW7rxjS5Ir/h97/5E211Zydh4O1y28Nx+G5dft10pEeJ5LazK3LxsSSm5mKjOSM7c4qJvAN3p/ihNW8OaymmRG1jtJLeS384BFUKNuTycKDzzuBJPOK7kGl/CsvrNW7fffRDsjz608D+JbG21mO08R2qXGrS+ZcXrWzm4HXhSHCr1bkKD83GMDGhp3hjXdNOnQ22pabaWOnxyeXZ2dvNHHO7LhWmJkJcBsN15wR3rsc47UuKbxNWW/5fILI4Wz8J+JbGfXbiLV9I+0ay26eU2UpMY2sqiMeZgBQxxkHPfNQS+BtafwJF4Si1XTYbJQVeVbSQyON/mdTIRktknj0AwBz6CQfSm4PoaPrNW9/Tp22DlRxFz4L1uXxFYaxb69aWslpZCzjRbLesAwQTEHY84PViT65HFUR8MJrnw1qml6jrKz3F9eG/FwsJDCbBGXO7DKdzZAA5Oc8Yr0ba3oaXafQ01i6ysk/wXqHKjlLHRPFdtbwG48TQ3M1rjyUa02RScYzNtYM/BOACo3YJzis3T/BmvaZ4Y1HRYNX00/2hJK9xctaSGQmRdrkDftyQAOgAweCTmu92nP3TQUY9FP5VKxFRdvuQcqMbwzpM2heHbPS55beU2yeWrQxsgI9SGZjknJJGBzwAAKy7nwtfQeNLnxPo1/axXF3biC5gvYGlRtoUArtZSOEXv6+uB1mxv7p/KjY/90/lUqrNScu+4WRwurfDhdZ0i/W81aSXWr14nkvzEAi7Puxqg+6mCe+c4JJximXfgvxJf3ei3V74ltbqTSpRNHHJZlY2dcbWIRlZm+UE5b6Ac577Y/8AdP5UbH/uH8qtYqqlb9F6BZDTnaduC2OM8DNcQ3hHxBP41tfFF1qulPdW0P2eOJbOURxodwYgeZkth36kjLfTHc7H/uH8qNj/ANw/lWdOpKnfl6g0mcbe+ENRTxxceJ9H1W3t57m2FvJFdWxlVcBV3Lhl7Kpwe47g4Fi18IzaNol1baHqskGrXkyzXWqXMQmklIOSdp47kAdsnknmur8t/wC4fyo8t/7jflVPEVGkn0/Tb7gsjkfEvhC51jWNE1ay1JYb3SmypuYd6y9DlgpXByOcYHPGKhm8ARX9tq82p6jJc6vqluIHuwm1IFBBCxJk4XIXOTk46jJrtPLf+435UeW/9xvyoWJqpJJ7f8P+YcqOEs/ANzPpWm6Rr2qx3mlacB5VpbQmITsCcGVix3AA4wMevrnsb+1TUdPu7OV2VLqF4XZPvAOpUke+DVry5P7jflR5Un9xvyqJ1pzd2NKx5mnw68RJ4Rk8N/8ACWR/YM/Ii2YB2ltxUtnOMjoD3644rXu/Bd297oGrWd/aW+q6RALYDyHa2eIBgF2ly4IDYzuyevFdr5Un9xvyo8qT+435Vq8XWbvf8F10YuVHPaf4emGtrrus3q3upxxtFbiGLyoLZG6hFJJLHJBZiTg47VpakuqPbgaTPaQXGeZLqJpABjsFZec465HtV/ypP7jflS+VJ/cb8qxdSTabHY4rwf4Lu/DWjX2kXN9bXFpdiQu8MLJNvcBScliuAoOAF6857GrpXgbWdM8OS+Gk1+2Gkyu/mTR2bLcmNvvIGLlRnpnBIya7/wAqT+435UeVJ/cb8q1eKqttt76/NC5Uc7pPh2bQ7uzt9P1Aw6Ha2/liwESsZZiTmR5CN3fOBjkenFYtn4F1TTNS11tN15Lay1mbzZj9nJuIs7ifLcMAD87DODjg9a7zypP7jflR5Un/ADzb8qlYior+YcqOCvPhvDA/h+Xw/dpZyaMxZFuYzKspJ3Etgg5JHODjnjGBW3ovhhbDVrnW7+7e/wBZukEbzldkcSD+CJMnavA6kk47ZIrovKl/55t+VL5Un/PNvypyxNWUeVv+twSRHRUnlSf882/Kk8mX/nm/5VgUMp2PSnCGX/nm35UeVKD/AKtvypAMwKPpUvkyf882/Kk8mT/nm35UXAjoqTyZf+ebflRQB5tQKKBX2J8sLgUtAopDFoFLiigYAcU6kpaQwFO7UnalpFIKUDmkpw60ihaXvSUvepGgFOpKWkMO1PptLSGhQKcKaKcKRSF60tIOtLSKHUo6UlLSGhRThTR0pwqWUL3pwpo604VIC96UUlOFIoB1p9MHWn0hodQOtFA61JQo607vTR1p3ekMU04UnUiuNXXZPE2s3NlZazHpelwO1qJo3QXF7MRgiLeDtVSRyoyTjB54znNItRbO1HSlFRwxiKFIwzvsULudtzHAxknufU1wvxMutd0nSP7S0/XZbW3M0UP2aKBQeTkt5v3u3QY64qZy5VccY3djv+1OqtqVvdXFtNBY3n2KdjhJ/JEvl884UkA8dP5djy/w8v8AUb6111NTv5L2a11WW3WV1C/KoUcKOFGcnA45qXLVIaWlzs+9FZ+txajPpE0Wk3H2e9d4wk21W2L5i7zhuD8m78a5m5/tPw7478P2VpqV/fadqwmSa3vJfOaMxqG3qxGRw4z67ee2JlLlexUY3O47U4da4azk1Dxpq/iBYdYvNO0+wm+w2Ysn8smYD55JDjc2CRheBj35J4X1XXvFfgjzP7VGnavaXUltd3C2kcu5k5wFOFHDLyARwfXifaLsPlO67Utcd8O9R1HV/hza3tzdSXF/KJ8TStklg7BeT2HHtWT4lXxF4X8M2Guxa1qNzqyTQi8tHdXgnL8MiRhcL8xwCvvjnGE56cw+XWx6SKcKGAWRgDkAkCoLu7h0+xub25JW3tonnlIGSEVSzHHfgGm9hIsCnDpXJ6PrNrp+iQa14h1SG0uNZxcqk84EcaEApHGD0AQqT3LFieta7+JdCiltIZNXsllvEWS2QzDMysSFK+oJBAqeZWHZmsOlKK5/VfG/hrRFulvtYtVntgTJbLIGlJA+6F7k/wD68Dmp9B8UaR4hsknsb62eT7Ok88KzKzW4YZIfHTHQn2pcyvYdmbdHasqw8TaDqt59j0/WbC6ucEiKG4VmIHXAB5x7UsviXQoHvI5dZsEey/4+QZ1/c8hfm54OSBj14pXQWNalAJrKu/EeiWFlbXl3q9jBbXI3QSyTqFlGM5XnkfSua+Jci3Xw7n1rTdVuUFuYpIJbG6Kxyh5kQ7ip+YAFsc8HNJysikju6cKzpvEGjw68dJfU7RNS3gLaGQeZyNwG33GD9KydDuW0vxJe+FpZ5p40tl1CwkmkMsggZyjxsx5OyT7pJJ2sBk7c1NwsdR2ooHSigBactNpRQMXvSikpwqRoKO1FL2oAWl7UlKOlIBRRQOlFAxaUdKSlHSpGKKKQUtABS0lLSAXtRQOlHehgLRRRSGFKKSlFIApRSUo6UAFAooHWgBaKKKQBRmijvQMWiiikB5BQKKBX2J8sLS0gpaTGOooopDFpaSlpDF7UtJ2paRSClHWkpw60FC0vekpe9SNC0opKUUhinpTqaelOoGhR0pRSDpSipKQ4daKB1opFDqWkpaQxR0pwpo6U4VLGKOtPHSmDrTx0qWMXtQKO1KKQxR0p3emjpTu9IpDqB1oNLUlAOtOHWkFO7/hSGBBZGAOCQQD6GvL/AAna6Cnw31Ww1m3skvbA3Md/5yL5qP8AMVbP3icYCkc5XA6V6jVWfSdMvLtbu50yynukxsnltkeRcdMMQTx2rCpDm1RpCVkYfgzUZLbwT4eTXLpYr+6TyohcOA8vzN5YHqdmz9O5rN+LrL/whSoWAb7bCduecfNziu4kghmaJpYY5GhffGXQMUbBGVz0OCeR61WvNG0nUZlmv9KsLuVV2K9xbJIwXJOMsCcZJ496Tg+XlGpLmuX3kQuzh1Kbj8wPHX1rh/hq6EeJ1DqS2u3BA3DkcdK61NM05NPNgun2a2R4NsIEER5zymMHnnpTLTQtGsJxcWWj6dazqCBLBaRxuAevKqDScZNp9hpqzQkniDSItMu9SbUbc2VmzR3EyvuCOuMrx/FkjAHJyMda5zw/qGlap4ibxDe6ppq3tyiWunWP22NpbeInoQGP7yQkEgZK/dyea6mXSNMnt3tptNspYHlMzxSWyMjSHq5UjBb361DD4b0C3mjng0HSYpo2DpJHYxKyMDkEELkEHvUyjJtMacUcl4Hv7bRPEHjHSdSnhtpYdQfUN8km0NC4B3c9gNp/4EKt/DaBrfwXdX04aFNTvbi+iWXClUcBVzz32Z/H05rq7vSdM1CWOW+02yupI/8AVvcW6SMn0LAkfhUt3YWeoQC3vrO2uoAQwiuIlkTI6HawIqVTa+RTkmch8JJI1+GmnbpEXYZ2bLAbR5jcn0FRya5oPinXbS7uta02HR9LmMlvFPexo13cDgSlCwIROdufvZJ6detttC0azWYWujabbrPGYphDaRp5iHqrYAyD3ByKg/4RTw1/0Lei/wDguh/+JqeSVkh8yvc2EdZEWRGV0YBlZTkEHkEHuPeud+IFvLdfD3XooU3uLRpMZA4Qh2PPoFJ/CuhjRIkWONFREUKqqMBQOgAHQU/AIIKhgRggjII9DVtXViVuZWoabZeLvCT2MrlrPUbVGSXacrkBkkwcHg4ODj0rgLjUdb1/w/b6+IpIdQ8JqWnjflprpWCzoWOTt8lNxweTKAT8tegeH9Ln0Wzl0wvHJYQSYsWyxkWI87Hz3UkqCDyoXOCK1EghRZAsMQErFpAEA3kjBLepI4OeuKycL6lqVjjZnfUvBfi7xE/mBdS024WzDggrZpC/l8HpuJkf3Dj0wMfW9esNQ+EdjY2eoRXrQWNnJf2trMHkW2QxLLuUHK4yAeh69s16bDFHBBHDDGkcUaBERFCqigYAAHAAHGB0qCx0zTtMjePT9Ps7NJDl1trdIgx9woGaTgx8yOR+IU2n3/hSxGlT20upm6t30MW7KW3+YnMYHRdmSf4RxntSNpmj3fxi1Dz7SxlUaQjBXRSpkaZwxKngsQSMnnn3rrLTRNIsLprqy0jT7W4YENNBaxxuQeuWUA896b/wj2h/bvt/9iaX9t83zvtP2KPzfMznfuxndnnOc5pcr3BSOHuLttN+KOspN4hg8Pb7K1XT5ZraEpJAq/Oiu+AuJM/LkZx7Cqmu2emab8HfEkGm61b6pE9+kpkhCLGjtNbs0aBDtCjhsLwNxr0y+0zT9UiWLUdPtL2NG3Kl1AsqqfUBgcHmoptA0W6toLe40XTZoLcEQRS2cbpEDjIVSMLnA6Y6Ck4MfMc5oeqy6V4rvtL8SyxHV75jJZ6kDiK9twSVjQdIymSSmeSxbLE5axqLtN8VvD8ELEtbaZdz3CgkYjdkRSexy4xgZPGcY5ram8O6FdSQvc6JpkrQosUTSWUbGNF+6qkrwB2A4FRaNpU9vfahq2omJtTv3AfyiSkMKZEcak8nglmPGWY8YApWa0C5tDpSjpSDpSiqEFKOlIKcOlIYUopD1p1IaCl7UlL2oAWl7UlKOlIYo6UUDpRSAWlFJSjpSGLRmkFLQAd6WkpaQCjpRQOlFIYtFFFABSikpRSAKUdKSlHSgAoHWigdaAFooopAFAoo70DFooopAeQUCigV9ifLDhRSClpMY6iiikMWlppIHU0KwI4NIY/tS03IFOpFIKcOtNp3egoWl70lL3qRoWoYb6znmMMN3bySjOY0lVmGOvAOamrzfxHbjSvE914jtY1j/sy5tfPWNcbopE2t0x9PfdzWFeo6aTSNqVNTbR6NNNFBEZZpY4ox1eRgoH4miO7tpYDNHcwvCDt8xZAVz0xnOM8iuL+IBj1LSLq3Q+ZBZ2v212U8F2bZFz/u+afy7cVavLjS9M+H+nPqGkPeWJtYHljhiXap2p8zcjHJH16d6h17Sa6JFqjon1bOx7UorM1LV2sr+Oxisbi8upEaXZEyKAgIBYs7AdSPzqpB4qs5dO+1tBcRuLs2Jtio837RnHlgZwSfXOPerdWK0bJVOVrpG+OtLXIa74uvLDRdTmg0eeK8shGHFw8ZSMSfdfKsQ4z2HfrW1PrX2K0kudR0+5sgJViiiZ45XmdjgKoRjz9cVPtoN2L9lK1zXpSwVWZiAAMkk8AeprFi8QBdQtrLUdOu9Olu8i2M5RllYDJXKM21vY4zVrWp4bfRruS5spb2DyyJIIlDFlI54yMDGec0e0TTa6C5HdJmghDIGBBBGQR0I9aeoJOACT7Vn6LNbXGh2E9lD5FrJAjQxf3EKjA/KuejA8U+M9Ws77c+l6QIo1tC5CTSvlt7qPvAbSACce3JqJVLJW6lxhdu/Q6m31GwuZvKt761mlwTsjmVm468A5q4OlY954Z069kspUs4IJbO6juY5IYFDZQ525HY/wCHcCoL/wAVR6frX9lHStTmnaJpIjDCGE2MZC89s8k4HXv1Tny/EHLf4Tf7UM6RoXkdUUEAsxwOTgc/WuUTxyklvctDoGtSzWjMt1CsAzAQCeTnB4GeM8fhl/iLXNGk8Hxane6Zcalpc6pKUWIfIMjBbJGOSB+Y5BqfbRabTKVOV0mdWKd3rC1bxPFpGuW2mTadqM8lzv8AKlghDrIyruKrzknpnsM5Jxk0mleKYNRu721n0++0+6tIRO8N3GAWjOfmUgkHp/nnB7SN7XHyStc6Clziuch8WK50yS40i/tbPU5EitLqQxsrs4LICqsWXcBxkV0fWhTUtgcWtyva6hZXpItL22uCBkiGZXwPU4NTXF1bWiCS6uIYIydoeaQICeTjJPXg/lXlckEXh3x0niGEJBZvrMmmXaoNqKjxRlDgYGASx/4CDg1N8Vx/aGm6g7LmHSRBEh7efKQz/XEYT6bz1yMYOs1Fu2qNvZapHqMM8NzCs1vLHLE33XjYMrduCODUorJ1DVE0zUodJsNKmup3jeZILUxRqkasATl2VRyw4HXNU/8AhMLf/hHLzWE06/f7FNLBdWqxqZIXj5fdzjAAySCRyO+QL547MjlZ0YpRXM23jaymtXvnsNQg0xLP7Wb+WILERxlBk5LZO0ADkg4yOadF4rnOq6fp8vh3UreW/VngM8kCZRcFiR5mQQDkp97Hap9pHuNQZ0wpa5+TxOZJ71NM0bUNTisXaK4mt/LVRIv3kQOytIw6YUHngdRUN7450210XT9Yhtr27sL1wgmghyIiW24cdc7uMAEnBxSdSPcfKzqB1pBIjO6K6s6EB1DAlSRkZHbgg1z1l4tjufEMGj3Oj6pp810shtpLyEKs2wbmAwTg455/njLNE1TTZtW8Sm00S8tL638qS9DxASXJKOU2qGOThTjpncD3NLnXQrlZ1FKOtcXH8Q45tOnvIPDeuzJbSSR3ASBcQlPvZO7Bx7ZxXWWF7BqWn299asXt7iNZY2IwSrDI47UlNPYGmtyz2p3ajY5XhT+VKVKjkEfUUMCpPq2mWkxhudSsoJVGTHLcIjAHpkE5qa0vbS+jaSzuoLlEO1mglWQKfQkE4NcD49tLaTxx4FMltC5lvpFkLRqd6gR4DZHIGe9anjLw7aw+H73WNHhg0zV9Nga7gu7eMI2IwXZGwMMpAI2kEZIzWTk9fItJaHZCnDpXJ6f40W903R/KsLi91bULJbxrS1CLsThWdmdgqru4GWyeBVu38Wwzwamv9maiupabt+0ab5atMQ33WUhtjKeuQ3QE+mXzoOVnRDpS1wy/E6w/s2y1N9D1xNMuSqm9NrmOMsxUZwctyMZA68DJrU0zxjHfa+mjXWjarplzNE81ub2EKsyqecYJwQOcH/DM86uPlZ0ryJFG0kjqiICzMxwFA5JJ7Cqtvq2mXbmO11KynkClysVwjkKOpwD0561adFkRkdVdGBDKwyCD1BHevHfCurWVj4z8TeH7X7Pa6nqOu3UMFw1uCIIQxyF4wWOMKh+XIyegVplKzSCKueu2moWN+HNle210ExuMEyybc9M7ScZq0Olcrq1/pXw58Ni5t9HuZLSPAla0jUsOfvyuSMks3U55J6Voax4ji0XXdN0qewvZPt8wgS6jRfJRyThSSc5wpOAOmKObuO3Yvx6tpsuqPpkd/bPfxpve2WUGRV6ZK9R1H51dFcXcxpb/ABdtpYLUNK+gzyMsQVXlYTLgZJAJOAMsQOnIFR+HPGeualY391eeFb2TyL2aDbYywP5ewhfLwZAzsD1YDHORwOJ5tdR27HddqO9cm3j2zHgSDxbHpmozWcoZvKiRS8aqzKWfnAHynnnqKsa940s/Dq6XLeWV+ba/kjj+0xxBo4S/QMc5Jxk4UHgcUcyCzOlzTh0ribn4gS2jQef4S1yJbm8WxgacQxeZKwyowzjAI7njIIzkHG7qWvPp2vafpUelXV216GKTwyRBUCn5ywZg2FG05xg7gBknFK6HY2TTqw/FHiEeGNGk1WXTrq8toeZvsxTdGvTcQzDIyR0z+VVL7xj/AGfLoaSaLeOusMkcEqTQGNZGyQhbzME7cMCMhgRgk8Um0gsdPUNzeWtjCJby6gtoi20PPIqKSegySBng1mprsr+KpNCGk3eI4RO14JIjEEO7aSN24ZZWUDGeCcYGai8bQQ3HgTxAJoo5AmmXMib1DbWEL4YZ6EetDeg7G3BcQXcCT200U8L/AHZInDq2Dg4I4PII/CoZdV063uVtZ9Rs4rliAsMlwiuSegCk55zx61558PTD4T8R+KPClzKkVjb7dVtGYkBbd1BfqTwvyD6huTxWP4esfP8AjLpmpajbo11qmivqcqSJnyy0r+UAp6FI1jX6rnJ61PMOx7PRXJX3jtLGC+vpNC1NtJsblra4v1MOxSknluwTfvZQ2RkL2qxrfjWy0DW7DTbuw1FlvsiG5ig3xs23IRQDuZj0wB1IouFjpqUVya+N1MVpG3h/V49UvJZUt9NkSNZmWPG+QkttROcZYjOOMjmiw8d2txaazd6hp13pVro7tHdy3TxNtkXGUCo7MScjBxhuxNK6A6wUtcq/jVbNrSTV9C1TSrK7lEUV3ciJkDt9wOqOzR59WAA71Fe+Po7PxJd6Cvh3XLi9ghM6LDbqwnTfs3L83C5z8zYzj1IougOuJCqSSAAMkk8ChJEljSSN1eN1DK6nIYHkEEdRXJxeMLHW/DGszyaHqchs2e0vdLkgHnHIwVxnBUqck56Z/GvJ4z0nw38OtM1yz0W//shoE8uC3RT9nj4A3ktgckc5JJNK4HbjpTFljaZoVkQyooZkDDcoOcEjqAdrY9cH0rlV8eQLr9lpd3oWt2UV9MYLW9urXZFI+MgYzuXPbIB9QOcO0jUNIufiHrNrDoVzZ6yLZDPezRqv2qJX2KV5JKkjg4GQq56DCuM6yiuTn8dwxWD6smiarNoMZO7VIkjMe0HBkEe7zCg/vBenPSuqjkSWNZI3V0cBlZTkMDyCD3HvQA6lFJSigApR0pKUdKACgdaKB1oAWiiikAUd6KO9AxaKKKQHjHnn0FKJc81BSivsT5Yn84hu9SLJubHGKq5pwODSGXRQWA4JqEMQAM1G5w3JyaQyZ3BOPSowxQ5FNJzjgUFumKBj2lLGnCVs9c1FnpS0ikW/MXA5pA5Lfj+dVc09WxSKLgOcetO3Dn2qor4IHvSu2WwPWkwLQdSM574rmVt49Y1LxBY3FpfRQX8ccaSy2skanahBIYjHBxj1963gw4FWkOVBrGpDnsawnynnv9lX9h8MLq0uba7uNTvUC7IoHkZVTaqKdo+UBEHX6dqu6281z8MV06Gw1F7x7WCAQiyl3Bk8vdkbeBwcE8HtXYySdqjLjOay+r2Vk+ljb293drrc5rXdSvbjWrOSOx1ttJlhbP2KAxymXeRtkJwyLjB6rnIOeOMnT7OVtGv7DU9A1CRJNZeWVCryvHG3SSNwd0jAj7wzkEnnNdzuJPWno+PvEkVMsPd3bGq9lZI4e+07WLrw1rtjbtqV5ZPFGbMagpFwzBwzgAgNjA4yASRxx119Su9Q163s7+y0W+hk029iuvIu0Ebzj5g6qM9QDnJxnt79EWyc1JFIEzkc9qPYWW4/bdbGHqLy+Ir7SILbT7+GK0v4r6ae8tWhVVjyQgD4LMScccDua2talMeiXuIZ5WeF41SCJpWJZSB8qgnHvUouSD0pUnO75ulUqbV9dWTz7dkUPCRceFdOglt7mCa3gjgkjuIWiYMqjOAwGRz1HHWsy707UNC8Vza9plo97Z36Kl/axMBIrL0kQEgMfb3PTOR1IlU96QzqHx26ZqXSvFRvsVz2bfc4bxFZr4i8Q6FJa6Rqm0XSi/ea1mgXyBjhiwAxjPTmta7cw+PNLkj0/UWtbazktmmjspXjVmK7RvC4Ix1OeO9dSGGR79KSSTbgDrUOi9XfUr2myscfpd5JDceKZZNM1hVu5vNgzps2XXywnA29c9vTJ6Cs68W7l+DyaQmlaqb828cHkfYJd25XRj/D0x36E8V6EkoI+hxUoqPYO1r9/wASvarscjrOo/afF3hzUIdM1hrW0a7ad/7Mn+QSRbF4255NRXV5dx+ONVuLPTr53bSja28klnIInnV2YDeRt2nj5s7TnrXXTSgLgHk9xVem6T79bh7Rdjzwy6pdw+HbqXSPE089tqVvNfPcqQq7QciK3XC7eT8+0Y4Gfmr1RZAyb+cYzjHP5evtWeOtSI5U8HiiFPk6hKfMclJYDxL4f8V6a9lqEMl1dSXdqbizliDERx7MFl6lkII64rM8TabqMfwst9JazvrzWLt1urjybZ5CZC25t5UYBAIX/gPGa9CWQpnbQWLHJNZujfrqWqhzevarf3XiCwki0/xA2iTW7Fv7OtzFOZvMI2yltrxptweq5yDk44zdJ+3WXgvxbp91omrw3l3c33kxCCW5LmWMhcSAEyDIwZOhyDnmu5SQoMCnLIfXp09qTpXd7jVTS1jmL6Rbn4RXME+mX7tbaZHDLbTQNA+5EXLLvHIUjdkA/dNU9J1/SbjxJpVxqviOa9vLUPBZNLpj2aM8gCszFiQXYDHYcniuh8R6Y2v6PNYfaPJLsjqxTepKtuCsp+8pxyKqS6Zq2r3FsdevbOaC2nW4WK0gdDJIv3SzM5wAecLjPfjis5QlfQqMlYi8OXNz4UsrrR77S9TuFtriWS0nsbJ5luInZnH3chHBJGGIA456msm+0y/sPBUNrJpl699e6uNSe2tLV5xbqZgxRmQEZCgemTkAcV3kcpQVZ89THkdfSqdLS1w59TlNdvnl8Z+Fr6LTNYktrMXTzyJps7BBLAFQHC9c8EdR3xRot48PjnxRdy6Zq6W92lq0EjabOA/kwuHA+XrngD+IkAZzXVi4BYfTmpVmVmxS9m73uHMrWOF0K4nt/CniSCbStYSa4u7yWGM6bPudZc7CBt59/TvXR+CmkHg7S4JrW7tp7a2jgljubd4WDqi5wGAJHuODg+hrbVgw+lOVgRkHihQae43K5iXHg3w7d3MtzPpcbzTO0kjGWT5mY5J4b1NXNL8P6VoryPptktu0oCuVdjkDp1JrR7U6jlQXZwPjc3MvjLwlNb6ZqlzDpt2811Lb2EsqKrCPGGVSG+6eBnFamt32oeI9IuNG0bTNQt2vozBPe39o0EcETfK/yyYZ22lgAoPXrxx1dOFZuO+u5SkcPa6XP4N8TQT29jd3ujS6XDYtJaQNLLDJEeGZFySrAk5AOCewHM9t51z4o1LxXJpmo21nHpq6bBC9m5ubk+aWMgiA3hRkAAjJAzwBiuyFL2pcnYOY8nYXv/Cm9N0QaLrZ1GNog8I0ufK7Jw5JO3ptOQe+CB0rpNU1Brn4h+Hr6LStaa1t4LlJZf7Ln2oZVTYD8n5/3cHOMV2wpfelyPuPmEmlEEEsrK7iNSxWNC7HAzhVHLH0A5NeS6d4fGuW3jW01DTNXspbnVLjVNNupNOnRoyCSjJ8oO45HyD5j2GcV67R0HFKUbgnY8wu7/xD4v8AhNqmlX+hapB4gFuC6zWMkKXGyVG3IWABYqM7epIbAxV3Xtevdeu/Dt7F4T8S21vZaulxcm4087kARs7Y1LOw5+9tA49TXolKKnkfcrmOKlupG+K9hdjTNW+yLpj2bXH9nTeWsjyqwy+3AXHVugwc9KZ4NvNS0XVdR0W58N6uWl1me6W8ESi18mRwQ/mlsEgH7oye3XOO5HWlFHKFzx2yn1m3+Edz4Obwh4hOqQ2s8JkFoPIbMjHKybvn4bgKDntkc10XiW8lu9J8IC30jW5GtdVsrudF0qctHFEWDlhs4PoOpGCODXoQ6UdanlHzGNremJ4t8KXFjGJIJLqLdbtPG8TwyjmNipwykMB7/nzneBZdQ1uxXxRrMSx3t5AkECADCQqAWYY/56Sbn44KiP0Fa3iDSr3WdMNjaao+npKdly6QiRnhIwyqSflYjjd2BPfGNWGKOCFIYY1jijUIiKMBVAwAPYCi2oXGzwQ3UEttcxLLBMjRyxsOHRhhgfYgmvMLfwXrmp+F9Q0zVJJDd6JG1poc5GC5RxKk65HBKrFFnJwFYZyWr1M06hpMFoc94Qgvm0qTVdWhEOqarILq5h2FTANiqkXzfN8qqDg9GZsdaf40ldfBesQRWt3czXdlPbQxWls87F3icLkICQM8bjwMj1Fb1L2otpYdzzXxb4Vn8V6v4X1nT4rq3WUtp+pLNC8Mn2QhiwZGXKghZFycZ3oO4qa6nnk+OVnqn9lawbCLTGsJLldNn8sTGZzw23BXDA7/ALuOc16LS9RU8o7niXiFfE2s+G/EVhe6D4puNUM8jRxw5isI4vM48sIR55II4IcnG7I+YnrNd1OW48Q+C7+PRde8mzaWe5A0qdmhV4SoDbVPzZ4IByO9eg0tLlA868fakNP8ReGNUjmutNk8qfF8bF7lSpCkwPCMNk9c5BXaep+7nLBpnirwf4k0/wAOaob/AMQzXKalcpdQNbtJIrIyoqNgqmFCrycZGTzmuw1jw9qs3iq18RaPqVrDdQ2ZsmgvbdpYihYvuXaysrZwDjqAPobWj6DcW2sXeuateR3erXUKW5a3iMUMUKnIRFJJOWySzEnsMAcqwznPFV3d+OPDEnh210LV7W81AxrcSXlk0UNmFkVnYyNhXxg4CElqn+2SN8Z5b4aZq4szo/8AZ/2k6dP5XnC5Lkb9uNu3ndnb713QpaLAebaLqTwXXjeaXR9eRL+4M1tnSLjMimJU4GzruPTrgE9BWTqIvZ/gBHoMei62dUNtFbfZv7Mn3b0kR2z8nAx0boSCB0r1+losFzgfGeqm/vfClxaaTrk0dvqqX023SbjMcQEiHcNmQ2f4euCDjBFJHNJefFTUpBp+sQ2t1pC6el3Jpk6xiUSMSdxUDABzuyAfWvQOoopWA8T0XRrDRtMj0PxD8NtYvtSgJg+1afE81tdLn5XL7wq5756deM4HqMWsx2OvaZ4dbTZrcXFgZoJAytGhjwGh4OcqCvPQ5FbnWq4sbZb977yVN00flGVslgnXaM/dGeSBjJ5PNFgLFKKSlFABSjpSUo6UAFA60UDrQAtFFFIAo70Ud6Bi0UUUgPEqUUnalFfYnywGnU00tIZJvym2mnrSd6WkMBTqbS9qBi04dKbSjpSKFpRxTadSGLnpS96Sl70mMcOtPEjAAZ4FR96dUsocSSc0lJ2opDHU4U2lzSGOpaSjFIpDqXpSUtSUOBNLmminCkxjw7Bhg9KUsWOT1pnenDpSYxwYjpUwn+TGKgpakYucmnd6bTu9IoUU6m06pY0KKWkFOpFGTrviK18P2xnube8mUKWP2e3ZwoHdm+6o6Dk96nbWrWLw5HrkizC2e3juNirucK4UgYzyfmFUfGf/ACJOs/8AXq1WfD8EVz4P0aGaJJY2062yjqGB/dqeh4rC8udx8jSy5bkX/CTJb6raadqem3mnS3h2W7zGN0kb+7uRmAPsfat0cmuD8UXWoaPq9jrus2lnfaTazbIkhZla2LHiVgQd7YA9gRxgkGu9I2sVPUHFEJNtphJLRowIfF9hceI7fQ0tb9bicSMsk1uYkIVScjdgkHBHTqKm8Q+KbLw1AZbu3vpgE3k29uzIozgbn4UZPHXPtyKxdW/5K94c/wCvG4/9Bkq78Rv+Seaz/wBc4/8A0alZ80uWXkXZXXmdNa3C3NpBcICqzRrIAeoDAHB/Oqeo6x/Z93aWkdlc3l3diRoooNgGI9u4szsqr94YyeenXFP0f/kB6d/16xf+gCrbrCrC4lESmJG/euAPLU4LfMeg+UE/7oz04t3aF1M3SPFVjqv9oRES2V1pxK3lvc4DRDnnIJBXg8g/zFUl8e2MQsbm4sr620y+l8q2v5lRY3PYkbtyqeSCQOBmuS1dJZ/CfjLxYoMI1ZIorUchjboyR7iD/fHPTp04atTxnDC3waZkRMQ2to8WwYCHdGMjHsxH41hzysacqOq8S+OLDwtF5l5Z6jMAu5mt7clF5AG5zhQT6ZP6jOvqut2+kacl3LFNMJJI4o4oAGd3c4VRkgck9c1w3xIZ2+Fl00jMXKW5Yscknemc+9dqsUU8EAmijkCFHQOoO1lwQwz0IPIPaqTbk0LS1ytZeLIJvEY8P31hdabqckHnwxXDRsJk5yVaNmBI2tx/sn0rocgAk1wcBOufEhdTjAaz0GCS1WbOfMuZBh1BzjCqcH0J/LrjKxyM8GlC7WoS8iXUNUs9L064v7yZY7a3QvI57AenqT0A7kgd6LG8ln0+Ge6tjazuuXt2fcY/YkDr6+hyOetcj4qdrjV/DGmN/wAe9zqPnSjGd3koXVCOhUtjP0FM8S3es6ZrmkXcerPDotxdJb3cQt42MZP3W3lSdrNwTnjPHWhy1Y0juWnVQCDnNO+0JheRg/pXn1hrd9/wn+qaXd6q7ad5chsy1vGqrIgVpY1YLlzGGHfoDkHqMTUk1280rwvqFx4ju2S/1m2EMX2WBNkbbmjdtq4dsKrYOVBOMHGahz7D5T2BZQ5x3pxYBc54rhbu91i21LTPD1tqxa8ukmuJtSmtoy0cSYwqRqApYkgZIwBnhs4p0eo63pfiS30G91Bb2HVLeZrG9ktkV4ZY1yyuiFQ64IYYwecZ7g5kFjtxKvY1IrA8D1rzbwtP4t1pS8uvWyR2WqS20rfYUL3aI2CCOBHxgDGTycngCqcXi7W9V0qTWtKn1KNz5jWllFoUs9vMqsQoeXZklsclWUAkccHM86Gos7i68ST2njTTdAk0mUQX6TNDfm4TaxjjDsAgy3GQMtt56ZArVv7q4trKeWzsmvbmNQyWyyBGk55AJ4zjJHqRjjOa4HxL4ihsfEHgTXdTgntkS1v57iARMzwlreLKlQM5BODnpg5xW74XOsfZRf6nrP277UokijWOHbEhOV+eNRvO3GSOM9M9Sk27ja0Ok03UbTVtMttQsZhNa3MYkicdwex9x0I7EEdqtZxXE+Erk22seKNMjB8m11QzxZIAUToshQADgBtx/wCBV1BmY9+OtCd0Jl8U4dKqRXG5lB796le5VWK9SKYyY06oIpfM3fpUxIAyakYtHamO4UdRmlWRWA560ASUtJmmrIrZAPSkMfS1CZ0UE559KeJUyAD1pASUo6VF5g3gdvWl81Q+0mkMkFLTC4DYzTgQRntQAtLSUuaQCjpR3oHSjvQwFooopDClFJSikAUo6UlKOlABQOtFA60ALRRRSAKO9FHegYtFFFIDxEdacKaOtKK+xPlhTS0lLSGL3pR1opB1pDFpe1JSg0DFFKOlJSikULRRRSGOpe9JS0mUA607NNHrTqkYtFA6UopDDtTsU3sKeKTGFONJRmkUh1LSUtIoUU4U0dacOlIYDrTx05pg604VLGOoFAoHWkUh30pwpgp/epGLinUgoHWpY0LT6ZTs0ijJ8R6bfaxpM2nWdxawx3CNHM00bOcHGNuGGD165qvHoWoS+EW0K6vrVWSCOCCe3hb5VQKAWDMcn5R0wOvFb4pwrN01fmKUmlY5660LUtc8iHX7yxlsYpVme3tLd089hnAcsx+XnOAOa2Vivv7Wmne8RrFoVWO28oBlkycsX6nI7fyxzZFLSUEh8zZyt/4e1y68V22uxX2lo9mksVvE9vIQUbcBvw/LAN2wM1f8V6Nf+INGl0q2ubSCC4UCd5YmZ+GVhswwA5U9Qa3RS96j2a1XcrmZl2dnq0Ph5rJ720jvUi8q3uIIG2oAgCllYnJyCT26cdaoa/oWtaxZWNpFqtosUSqbtZrYlbqRcfeAPCZGdvTnnI4HS0dqTgmrDUne5gwaTrV3Bd2ev6jZ3dhc2zQmO2tjEwJwM5yegz+OKzbbwXfy6Zp+japq0F1pFhIJFSO2KyzhT8iOxYgKPYdBjPcdnQtT7OI+ZnPeMtB1HxPpUml295Z29rPtMrSxO8m5WDDaQwAHA6gnrU2oWHiG98OPYw6pZWeoSNta6t4XAWLHRQWJD9Pmz64wcGt2locE3cFJnM6No3iPS/sdr/aelDTbfC/Z4LJkOzuAxY8+5zzya6qm06pSsrIbdzB8U2M01pZ6laRPJeaVdJeJHH96WMZEsY/3kJ47kAVb1OysvFPhme0WcPZ38GY5kBxg4ZHA9iFbHt2rTzjpSRxpGuyNFRck4UADJOSfxJzQ46saZzGpeCLfUtD0iwluD51lKHnucHfcBxi5Gckgy7mJ684rR8TaHNrenWkdleLZXdleRXlvIYw6h0yACvcYY/kK2e1LUuKHzM5qfw3qty1hqL63H/btlI7Rz/ZQIGjdQGhZAcleM7s7gSSO2J4dE1OXVRrGpX1nPf20EkVhDFbslvAzj5nYFizE4AOCOM/h0HSl71PKh8zOe8K6Nq+gtdR3d3p89vcXEt3+4hkR1ldgSMliNg54xnpzVKy8K69oTS2mgeIIINJeUyR213aec1vuOWVDkZXuAcc/iT1/SnUuVBdnNXug6vd+JdE1F7+xkt9LV0Ky27eZOJUVJi2GCAnaSAAAM8gjiotD0a98JTajNNqdjF4b3SXC2gik/wBDXknYxY4HcjBGc7QM11R70OiSrskRXUkHDAEZByDz70uVbjuYXhKwnhs73U7yJ4rzV7p7x45PvxRnAijP+6gHHYkiuhpKWi1gvcBT85ye9MHWnA0ASRSbDn2qRpiUFVx0pe1SMe0hYc+mKVXPHt0plHagCw07HPPUVHuOc5NNozSGOJzSg4NNzxRSGP3nPWjdznPNNpeaAJvOYrz19aFmYRlfXvUdKOlICRbh1PXilFw+7NQnrRmkMvRXIc4bj0qQTpkfNWcOlFIDSjlWQkDtTJ5CgAHU1SVipyKGZnOScmgDQjlDx7s8gc0izqTjpVEMccHg9aQEjpSGauR60o6VnwzFHBPQ9auRyq44IHtQBJQOtJkYznilBoAWiiikAUd6KO9AxaKKKQHiPelpO9OFfYnywUtJ9aWkxjqTPNLSCkMWlHSkpw6UDClFJSjpSKFpRSUUhjqXvSGl70mUL3paTvS1IxR0pRSClFIYo6UopB0pR2oGLTqSipZSKWsatb6Lpkl7c7iqkIiJjc7nooz3/oCe1QIniG5j8xp9PsHPS38lrjb6bn3qM/QY+tZPjoPb22k6ps3wadqMU84zzsyOfzwPxFdBeXkiaU99YC3uVEfmqXkKo6AZyGAPYccflXO5XnJPZf16m6VoJrqLos97eaVBLf24gvDuWWJVKgEMRkBucEAEfWr+1sA4PPtXD6jev4l+G95qd3axwIYWlt0iuXJypIy+Ao6jgcj8hTNR0Cxg1Hw7LE12kt9IIbuQXcm6dPLyVY54GV/h29+nGI9s0tFdaf5dilTTeum53mCpG4EVXsF1HZMNQFvv85/J8gNjyv4c5/i65xx0rm9C0y10rxXrGl2QlisWtIZPI85yFZtykgk5BIHXOf0qlYadanwn4utCknkwahemNRM4I2xLtyc5YfUnPfNDqPTTv+Aci2v2O92tg/KePahVZugJ+lecX2iWVp4J0jXIPtC6pFFZMtybmRiN2wbcE4CgNgAAdvx6LWbWzv8AxP8AZn06bV7iO0BWzyFhhzIfnZmYAM3QDBOF9CaXtXbVf0ylTV9DpcEHB61znibVdV0vUNHisp7VYtQvI7QrLbFyhY435DjPX7uB060ngJ3k8LJkkpHcTRxqZPMCIrkBQ3cAcA1U8dxedeeFot8ke/V4l3xNtZckcqexHY1FSd6XOtBwjapys0LXWNTtfF66BqIt7lZ7Y3MF1bxGIgAkEOpZscg4IPp68dLtYHGDn0xXFXMDeHPE2nwCe4vrfXX+yzJM/wC/TGPnWVcPtGemcDnHtX0nTreX4Z6tbNHJ5MD3rRqsjrjYW25IOSBgcHIOOc0o1Gm4vzKcE1c73BzjHPpWDFd6nH4/l024u0ksn003cUK24Ty285UGWyS3GeeBz0rKSZ5tM8E6O8ssVpqFon2hon2s/lwIyx7hyAxIzggkAj1qew0uy0f4l+VYWcdrG+hl2SNcAn7Qoz+gpObla3kCha9zsRG/904+lKUYDJUgeuK85uPDWj6jrJ0m1t4zBZu1xq2oOBv+Zi4hDAjb3BI5CgDPWtK407TPDvjrT9WSCKK31MPbmQHAhuDyrDnA3glTjvz3o9o97aB7Ndztgj4Hynn2rP36lJr3lpEqaXDBmWV0O6WUnhUPHAGCW5yTj1xxl9oOm3ng/XtfaxEU17DLcweW7x7YwMxkgEZ3Y8wg8EsOPlGE1DQrHTdP8N6zafaU1Nrqyje4a6kZnVxhlILEAEHGABxx04qJTl+pUYo9FFL3prbgr7AC2Dt3HAJ7Z9KyhL4k/wCfHRc/9f8AN/8AGK0lJIlK5s1yU2qa63jyTw/Df2McBszeJK1gzso37QhHmjOB/Fx9BXSWTXrQE6hFbRTbjhbaVpF24HJLKpznPGPTmuWH/JZ/+4J/7VrObva3cuC1Zen16/0DULO315LeWzvJfJh1C0RkCSnO1JIyTjI6EMfunjuOoVGOQFJI9BXFfE2I3vheHS4ubu/vIordMEknOSeATgDqfpUthYWHirWvEE+tQLdyWeoyWdvbys2yGEBSrBM4yxyS3U444qOZqXKPlurnZKrE4AJPpS7GwDtOD3xXlmrwGXwN4usLmea6h0e8ZbKRpnyi5QhGIb59mSPmzj24A0NX8MabbeJ/Dvkm9RtSaWC+cXsu65RYg2GbdnBKjhcccYHGF7R9h8nmeiFWU4YEfWs3xFcXtl4fvr6wmhimtIJLg+dCZFdURm24DLgkgfNzjng1z/hXT7bRPGPiLS9PEkVgkdrNHbtKzqjsrbiNxJ5wO57egre8UH/ijtd/7Btz/wCimocrxbC1mjFsNc1q/wDC+nyw3Fm+t6kgnghFowjij/iMnzkhB/f9SAFJ4PW2sVylqq3UyXE653yxwmJW5OPl3Nt4x/Een4V5V4Vu7rwZaaNqV7cNNoOsW0Uc00nJspVB2cgf6vBIAz3J7c9X4wsYh4h8KXZjf7UuqxwZ8xsBCrkjZnbnIHOM8AZwKiEtLlNanXsrmNivynGAxXIB7cd/pXN+FdSv5l15NY1CKf8As/UJIRP5SwIkaop5GeAMnkk+5qobOG2+LUE0auJLjR5HkLSM2SJVAwCSFHsMCqdlaW97pfj2C6iWWL+0bl9jdMrEpB/AgH8KHLUEtDuLK5i1Gxt721LSW9xGJIn2EblIyDg89KnVSegPHWvLbjwvo6/Bw6iunLHdnSY5WmjZ0LttVsttIDDIBwcjIBxxW34rsYjF4LvnSTz11jT4gxkfbtOSflztJyBzjPvS5nYOU7nYxAO1sH2p3lv12Nj6V59eeH7G++Ks1vKbkW91oTTXcS3MgE+bgLtJzlV+6cIVHyjsSC3V/DmjeE9Z8P69BZKtlbyLZXRdmYoGG2KYknqrAAk9iB2GFzMdkehlWxu2nHrinBWbkKT9BXKaHpVhfeItS8TrZwq7zNb2kyjllTKSS9cEu24A/wB1Bjqc0/iP4dtdR0Yaz9jjuL3Sys5Vif30CEs8R9QQSfqPc076XCyudxsbZnaceuKUqyjlSB6kV5hcahpifEGx8aQRxDRZnXTpLzGS08kZYTegUBljY5BGGHOMV03gzRbK1tJtaisY7a41V2nCqMeXAT+6TH+6Ax7lmOfQSpXBqxD461vWPD0GnXenXFmIrq9hsWintWcqz7z5gYOOAFA24989qkTW9Z0zxzYeHtTazvYNRglkgureBoGjaNSzBlLOCCBwQepH0rM+LCeZoGiR73Tdrtsu5DhhlZeQexpmtW0nhDxDp1yl7dalDrVwNMuIryQNchX6NFOoEihTyVBxls8EgiG3dlrY9D2sDt2nJ6DFBBzjBz6d68/8MaPaSeFPF+lmKU2Mes6hEiLNIDsULgbw24jgZyee+cmoNMvpl8GeA9KE81vb6oVguJ4pCj4CMyxhuql2wMghsAgdafMKx0U99q9r8R7LTpL1W0y7sZplthbBSjIQMlySWJz2wMYGO56kRuedjY+lcCmhaZofxR0dNM0+GzSbTblnES7QxDLis3WPC2j6z4km0Sws4ml+0Pfa1qjKpe3SR2kWFWyMO3I6ZVQDzzSvYdj1DY+MlGx6kUBHIyEYj6V574o0bRdE1jQvGEdnD9ltpooLplJKLEVCQzDnH7vCYPcEegq5H4c0fxHrGta3daehiJeygkjd42k8sFJZdyMDywMf+7GR0ZslwsdxsbBO04HU4qhcrq51SxNmLT+zR5n24yhvN6fJ5eOOvXPavI/+Ec04/BS28R4u/wC2LW1E1vd/bJcxMJuAq7tqgew9+vNdn4gtIR4/8FX4Dm4llnRmMrFdogJ4UnaOepABPfNK4WO42sACVOOxxSkFeCCD15rh9A0u2t/iF4wtYUmEM1taGT9/IWJdX3EOW3A+mCMdsYFS/Di0js7LxFZW6MsNv4hvIYkLFiqqVAGSST+JzSuM7OlFN6ZpaYhTzSd6KO1IBRS0DoKKGMKUdKSikAucUoptKO9IYopwJzxTAcU4EjmgCYSuF254p6zkJtPT1quD70HpSAuwzLtOTwOlTgg1mKcDipPPYEHPSgC8XVSMnrTs1nySl3yelStPmIADkdaBlyiq/nZgz3PFFIDxmlFFA619ifLC0tJS0hi5pR60lFIYtOHSm0o6UDFpR0pKWkULRSd6UUhjqXvSUvekyhR1p1N70tSMWgUClpDF7Uo7Ug6Cl70DHUUAHHSlxnpUlIHRZI3jkUMjqVZSMhgRgg+oIrG/4RXTY0kitnvrSBwd0FteSJGc9flzgZyeOlbnltSiM5rOUYy3RpGUo7MyZfDmnS6LHo6rPDYxgjyoZ2XcDkkMc5IJJOD/AEqKXwtZTi28y71Qm1/1LfbpMoeeQc9cHGfTA7VubD9aNpHUVLpw7FKcu5kxeHLSPVJNQFzqH2mUFXY3bkEHOBjPQZOB2pkXhHT4oLqFbrUxHdszTr9tf94zfeJ55JAwT3FbdPqXTh2Gpy7mLL4T0+fS4NNkuNRa0hOUjN4+ONu0HnkLtG0ducdadc+E9JvLqC6uUnlnijELSNO+6ZAc7ZDn5x6561tUVPsodh88u5R0fQ7DQ4ZYdPSSOKWQyFDIzKCf7qk4X8BUereG7HWrqC5u5bzfbkNCsVyyLGwOQ4A4De/XgVpg8U8GhwjbltoNSd73Muy8O6fZ3q35FxdXiqVS4vLh5mQEAELuPHT68nnmqkngfQZZ7qRreYLcszyQrcOIyzDltgOM9/r9K6Ggdalwi+hSlLuYs3hHSbnRI9IuUuJ7SJw8Xm3Ds0RA2gK2cgAcY6Ulr4R0qw1G3vrUXMV1EgQyLcNmZd27Ehz84zjg9gB0ArcFPNL2cew+eXc5tfBOmLaT2q3WqiC4LNNF9vk2yM33iwzyT3z1o1y1ttYe08MfZpJU3xTXLvEwSKBORhzwzPjYMZxl84xz0gp4PbtUOnG1kUpPqUtW0m31iwayuXuEgf76wTGPeCCCpI6qc9OnA9Kzp/CVhc2VpaS3OptDaMHhX7dJwQcqevJXt6dq6AA7QSDg9DS9aHGL3EpNEMEQggjiDyOI0CB5XLO2BjLMepPc9zUg607bzg8GlC88CncBKwZvCGnz6tJqhutUjvZAU82K+kQqhOdi4PCg9F6CugK9sGjaRgkEDtnvUtJ7lJtbGbp+g6fpt015FHLNeumxru5maaYr6bmJwPYY6DOajvPDWn3t+98GurS7kQRyzWVy8DSqOgbacNjsTz+QxrU7a2MlSB6kVPLEab3MW48KaVdaMNIKXENjuLvHBcOnmk8kuc5fJ5+bP8qjn8H2FzJayS32sNLaAiCQ6jJuQnOSDnrg4z6ADoK6FELdFJ+gpSmDjvUuMSrsxrTw3Z2Wty6tFc6ibqY/vPMvHZHGCAGUnBC5O0duMVd1XS4NY097K5kuEgkyHFvM0RdSCCrEdVIPI78VcKkYyMZ6e9SLEzDIViPUClZWC7Ock8E6TL4eGhSPfvpwkEgia7c4wMBQc8L329M80+TwdpE+hx6RcC6ntYpVlhMty7SQlQAAjZyoAHQccmuhA9KRiqruYhVBAyTgZJwP1OKnlQ02c5beCdHtL2C9tn1CK6iXZ5y3sm+Rd27a5zlhnHHT2q3pXhew0ia6kglvpvtYb7Ql1dPMkpbGWZW4LYGM9cZFbOwkEgHjr7UtLlQ7s5yw8B+HdOhmhisnkilieHZPO8ixo/3lQE/Lk45HPvUKfDrw9HFDGq3wa3kSSCX7bJvhKfd2HPy446eg9K6qlpOK7BzMwf8AhEbH+1k1P7dq/wBsWMRCX+0JMmMENsPPKkjJHQnJpvi1k1Gz/wCEZSCWW61RdmfIYxQxBgXlZ+FyoHAzu3FOOQa3zLGJFiLoJGGVQsNxHqBUgPHtSa0sh3ZHBbxWtvFbQII4IUWKNB0VVGAPwAAqTAPykAqRggjIP1pA6l2UMCwwSM8gHOCfyP5U6gDJbwtpD+Fv+EbNsw0raEEIkbIG/wAz72c/eGa2foAB6AYApO1KKmwGLrvhXTvEkkDajLfbYCrxxw3TxorjOH2jjeNxG7riltfCmmW2pRajIby9vYQRDPf3clw0QPXbuJA6ntmtpaWlYpM5qfwF4fuNUutQktp/Mu3aS4iS5dYpWI5LIDg5ySc8HuOakPgjRH8Nnw/cR3Nzp24PHHPcu5iIGBsOflA54HHJ9a6GlzSsguzmrbwLolnf2t/bC8ivLf8A5eFu38yUZBxI2cuOAMHjHFJ/wgulgXgS91mNb13kuUj1KVVmZhhiwB5yOPpXTcClFKyC7OW8SQwL4fh8IWNrLJLfW62cAMLNHBCAFaV3xt+RQDjO4tt45rek0m2OirpMDXFraxxJFGbaZo5ERcYAdeRwMH1BI71dz2paVhnMf8IHo/8AYH9h+fqn9m7s+R9vkxj+51+7nnb0zzT7jwTp91JZyzahrbS2YYQS/wBpy74yc5IOc5wcZ9AB0FdJRRYZgav4L0TWdYGrXUM8d75YieS2uHh8xAcgNtIz/wDWHoMVH8DaXaaLq2n6bbuYdRDbrOe7cWyOxB3BR93BA6ckKBmurpB0pWGQadamw0y0sjM0xtoI4TK/3pNqhdx9zjNWqaKUUCFozjNFFACjpS0g6UUmMWikFLSAKUdaSlHWgYdDSmg9aKQCjpS9eKbTgaQCUvWk9aBQAucrT0zn60wdMUo4WgCYsEBHUHmio88YopAeS4NABqXANGBX2B8uM20Yp+0d6XABoGMx+dLg0/ApcA0hjAKdg4p2BS4pFJDMUuDTwMmlxQVYjwaUCn4+lKB9KQ0NwaXBpdtO2nNK4xn4UtO2ml21LYxopRT9px0FGw+lIYyngc5pdp9KdtPpSuUkLntThgU0A56Uc+lSMkzS7sVGM0pycVLRSHq1P6io14p4NSxoMj0pRSDrTu1IoXNJR0NBoGKOlOFIKf1qWNC5yMUdOaBTgPWpKAe1PpuafwaTYxtJLH5tvJF5jx71K7422suRjIPYjsad060OypGzsQqqCST2FSxnEeFbUaf8RfEtkLm6uI4be2CvdTGR8FQxyx92NafjnWLmx8P3ttprEXzWzytID/qIRwzn0J5VffJ42msTQtb0uX4na/Ml/A0V7Hax2zg8SsEUEL6nPFJ450uey0zWtSl8SSRLfJ5S2ht0xIFB2RBuvALdPc965U2qbt5nRa81c7Hwyf8AiktE/wCwdbf+ilqj44sPtfhe/uReX0DWlrLKi205jV2Cn74H3h7e5qh4U1ODS/AcGoXerzahbxQwoVSDJtjsRfKAUZO0kDJrR8bahaWXhHUori4SKS6tJY4FbgyNsPAHrzVXTp69ibWmTeGYPtPgPSYTNLF5mnxL5kL7XXKDlT2NYngW2Fn4t8ZWn2i4nSGa1RHuZTI+NsnVj1rU8GarYS+CrAx3cTfYbKMXWD/qSEyQ3pjB/KsLwdremSeOvFey+hP2+4t/snP+v2rJnb64yKjT3CtfeO+vLeS4sbiGKXy5JInRH5+QkEA8elef+KfDyaBpmjXmks0evfbYIPtIkYNds33vM5+YErk59/eu2bXbCG51G3mkkjOnQrPcu8TbFRgTkHHzcDoOfrg44ez8b+GdU1tNc1jUfs32UPHp9k1rM5hDH5pXIQjzGwMBThVA5J5BUcXoEE0ayRQeLfHet2moq0+laMsUMVmxZUaWQMTIwB5ICsBnpkHg1B4KS4uLPxF4Vur+7K6Zd+TDcxzESiJs7VDYyMbD+eBUNtqEHhX4gazcajJ5Gk61DFdQXjxts3op+TI6HDOcEZ4X1wdHwfC1lH4i8Ragj2cWo3bXAWf5dkCZ2uykZUnLHB7Y/GFq18ynsVvh3C0GseMLbz551g1IRK9xIZHKruUZY9TgAVL4k8K6fB4b1/Vb2Vm1JDcXtve+awkgIYvDGjZ+UA7VwO5OOvFH4f6xp0nirxVCl5E0l/qbS2qg8zIN5LL6jHNN1nxn4b1rVzpuo6iIdIsJ1kkU28sn26VTkL8qEeUCOc8scYwOaWnLqPXmO18Ny3svhjSpNQJN49pG0pPUkqOT7+vvmqZmXW/GclmQWs9FSOZ1K8PdPkocj+4nOD/E+cfKCdTTdSs9Y0+LULCfzrWbOyTYy5wSp4YAjkEcjtWLoSNa+O/E1vKQr3P2a8iJ/ij2GMn3wykHt0qnsiV1Ib/UdG1HxRpMk73U0Fncm3t2itJGtjeOwQbpcbSVIAXHRmJJ4xU0nxC8OR/ax9ouS9qyrJELWTzCCM7ghAbaAOWIAGV9RnlrK7NpLCvh2+meeS9Bl8L3cXneUxl+ZlcqDEoyHDHgHBJJIra8Na7pFz8RfFBg1CCR75rNbRlPM2yAhwpxzgjn6VCk7lWRv3nibT7S+axWO9vLtEEksNlZyTNED03hR8pPoefYcVND4i0ebQW1xNQh/s1QS1wcjbg4wR13Z424ySRgHIrntL1a08Kaz4htNflFn9s1B7+0u5c7J4mCgIGx95NuNuf4uBisS5ju7My+KhYztpC+I/7SaERlZDDs2G5EZGR8xLjIDd+ByBzYKKNIS2V78VNFvLfS7y0uJrW68+W7tHgabbGqrjcOcAY9q6C78Z6RYtdGVb829pMYLi6jspGghcEBgzhccEgH+tc/c+K9H1Dx94Xv4biRbEwXca3U0DxRyOwVQqlgCxDcHjGcc9awtf8AEDXuheKrGSa9sryKW4H9kWVgFXyywzNNIyNkNkEkMnJ4HIqeaxVr7nceJ5U0j7J4ngAJt3jiu2jUHz7V2AIz0+UkOpzxhhnDGunHXqD9K4vxVcRal8LRHZEytqMVta2owVMkjsgUAEA+p6dBXbIvloqZztAGapPUlihWxRgjrTgeKdxSuBGOtL3pSBSc9aYwp1NPSlFIBaBRzRQAoPNOpuOad3qRi0etFHNIYUDpS0mO1AC07ik5paQCcUdqO9HagBR0paFFOAzSGNoGadto2mkAlA604KKcFFAxhzmlp+BRtFTcBlKBTgozS7QaAI/WlHWpAoHak2rRcBvel9qdtFIV5zSAUUU3migZ5WDzSim0or7A+XFzS0lFIY+im0opDHU4dKZSgnFIodS00E0uaBjqB1pM0oPNSxi5p1Npc880hjsml+tNzWbrGvWWhRLNfidYm48xIWdQfQkcA+lTKSiryZcYuTsjVp2agtLmG9tobi2cSRTIHRh3BHFZuk+J9M1u6kg09riYxnDyCBhGvXGWPAzg4z1qXOKtd7lKMnfTY2s8U7NUrHUbXUkme1dnWGZoH3IVw69RzVuhNPVDatuPFKDmm8UCgB+aM02nfSkUhetKBVO31K0ub+8sYZGa4tNnnKVI27hkc9Dx6VbLKiMzMFVVLEscAAdSfaouirNDwKcMVhnxRpzBntUvb2Jc5ms7OSWMY6jcBg/hkVpaff22qWEN9ZS+bbzDcjYIzzg8H3BH4VClF6JlOLWrLnHpS4HoKZTuc0wF20oWqen6na6pHO9pIzrBO9vJuQrh1xkc/WrtTe+xWw/ApcZpgpwpMYBeacFNZmo69ZaZdQ2kpnmvJlLpbW0LTSlR1baoJA4xk/hnBxNpesWmrwyyWplBhlMUscsTRvG4/hKsOuCD+NRzJu1yuV2uXwPWnbBTc08GgBecYLt+dAXaflYj6UmaXdUjFw27JYk+uacCy/dJBPoaO+Mc0A4qRjiWY8sT+NIS54LN+dKDVSLVLSbVrnTEd/tdtGksqmMgBX+7huh6f5wcJ2KSLYyAME8dPapA8mfvt+dNyBTs0mMBuUnDEH2NAUg5zyKXinVI7CEyHguxH1p26T++351hat4s07RdSgsLuHUDPcHEAhs3kEzccIQPmIyMgdM1Ja+KtKuL6OxlN1Y3cxAhhv7WS3MpPAClwASewzk+lRzrYdmbJUk5JyfU1QvtJF3e2V9FL5F3aOcSBA3mRt9+NvY9j/CQD6g6OPelA4603qAnzYA3HHpmn73K4LsQexNJt96NpxxUvUBRIy/dYj6Gk3HOc81HMxhgklKSOEUttjUszYGcADkn0FY2j+KbDXbu6trG31EyWpZZ/Ms3QRuvWMkj7/8As9eDSbQ0mdAJGyTvbnrz1p4ZgAAx46c9KxtD1u11+2e5s4bxIVIAe4tmiD9QdpYfNgqQcdK1xnrSuMzrjTBd63bahczGSO0Q/Z7coNqytwZSe528L025Y8luNGsmPxDay+KJPD/2S+ju0gNwJZYNkLoCAdrE5bk9QMdea2NpqdOhQ0dKfRtwKXBpCAZIpRxR07UmaBhgGlC0o5p3akFhOnSkIyKdjjpVPVNWsND06TUNTuVt7WPALtk8noABySfQUhlsLShRisWx8U2F9qcWnGDUbS7mjaSGK9sZIPNVeWKlhg4HWtzBpXAABmjvS7TRigaArRjind8d6TFIYUYpQKXAzSuAzB9KNp9Kq6jq9jpcthHdyuj39ytpbhY2bdK3QHA46dT/AI1f28ZzQ2Fhi9KcCKaRjJ9KoaNrFlr+lw6lp0rS2k27Y7IyE4YqeDz1BqQNLIoz3ptAORg0AONAOKbzik70DJM8ZoBOKbnIxQD8tIB/Bozg0wHmndRnvSAXJzS45pMcUnNAD88UZpgNLmkMdmimjrRQB5XS98U0Uo619gfLi0uKSigaHUYo7UUhi4pQKSlApFC9aWkHWnUhhSgUlFIY6lpOtL3pDCsfxHBHcwafBMpaKW/iRx0ypDAj8q2aytagv7hrIWVtBKsNwlw5luDGTtz8o+Ruuev6VlVV4NG1J2kjmtEu5bfw/qHhnzcX1vdnToWOR8kpYh8+yiRgcfwrwSQDd8JxLb694sht0VVjuIkiU8KMK4UHA6fQVojw8g8XnxAFQSfZPL8sHrKeCc46bflz79Kg0LTdX07WNZvLi1tNmoyCYBLokoyhsL9zkEnrxj0NcqpyjKN+l/u6f15HS5xcXbr+ZNp+s6td6Pq00tpbzahY3UtrHDb79smwKR15PLH06dBSwazew+JrLSLq50u5+1JJk2YZXgdFDfMC7cEHjofy5oroetS6Nr1iy2trJqNxJdRSpcs+0sU/dkbBwQpG7PfpTrfQ9Zj1nRtQ+zaPBHZ+aj2tqGjVQ6gbg2CSTzxjAx15OC9TTf8Ap/5BaGu39In07xDqGryRyWI07b9oMc1jIxFzDEGKs7fMBkcHaFPB6k0nhmfW559Va6v7OWKHVJYpN1u+7CqnCYfCrjoMHuSTmom8OahetY/bobCO8tZlkfVoXPnyhTnG0KuCRgZLEDB45GLdhpmt6fquoJC2ntpt7fPeNJJv81d+3cgUcdBgHPv7Ukp3Tlf+v69B3hqlYfZ6prmq6cdT06HT1tn3NbQTLI0syAkcsGAQtjgYbHGe9aui6pFrWj2uowqyJOmdrdVIJVh+BBGaydOsNc0OwOl2KWVxBGzC1uJp2RokJyAyBTuI55BGeK1dE0tNF0a105JDIIFIL4xuYksxx25J4q6fPfXtr6kT5bafIraXqmo3PiDVdNvo7VUtFieEwFySr5+8W78DoB+NZvjyXfbaNp0knl2l/qUUN03APl5GRk8Ad/w/O5p9lqkPiq/1Ce0tVtbxI48pdFmQRhsHGwZzkcZGPetDW9Ht9e0mWwuSyBsNHKv3onH3WHuOfwJHepcZSptddSk1GaZbur600u1E91NHa28eFDMdqqOgA9KwL3XYbPwtd3fheXTrlLLdJKskjsqhiWOMcliSTyQOevapfL8TJpk1hNFY37vE8QvDctCzggjcybG+bnnB5qsPD2p23w7j8Owi2nuTC8Lu0xRE3MzZHyknqBjj61MnJ7Lp+JUVFbvqJc674otLzTVkstGaLUm8uFFml3RNt3ZdsYIxnIUduD3N7R9W1iXVtR0rVYNP+1W0KTRSWhcRuGzgENkjkdf0qte2Gu3UuhyLp9kDp0gkdTft85ClMA+Vxxg559PerFtZaxF4qvdUaytPInt1gUC8O4bNxBI8vuSOO3XnpULmv1/pf5lPlt0IbbX9dn8O63dtDpn2/TLueArmTyikSBieu4nk4+6OnSq03iPxLa6Lp+uT2WjnT51t2lijeUzYkxyCflH3hxzj35p9rpWvQaXr9obCxLapcXE6sL5v3fmqF2/6rnGCc8Z6YFLfaPrl34LstEWzslnhWCN5DeNt2w7MEfu/4ircdsDk1Pv26le7foa+pX2qW9/cRxTaXYWUKJtudRVtsrtngEOoAGBnr94VP4a1d9d8N2OpyRLC9xGWZFOQGDFTj2O3/wCuaxptE1ufxRNqnk6T5d1FGoa5U3D2BAIbywQofP3v4c5weBzoeD9Lv9F8NW2magtv5ltuVGhkLhlLFucqMHn3qoubnrsTK3LoZetWeuaL4rl8S6RaDU7e5t1hu7PftkULjBj/ACHHJyTxyCLum66ut2FzeeG7dV1CS8jjvY75TuiOFQsy7x0RRgA87TxnNW5I9etNWv5raG2vbS48toEmvGiMBVNrADYwIJAbjHfOc8ZI8NaxY6PrDWM1p/bGsXG+4kjdo44Y+eEyGJOCeSOr5/hGYaaenn/SLTTWpb03XNcvLrVmjjsbyzsI3RJLe3kiNzcqCfLTMjZAIALY5J4z1pF8Q6lZ65pFhqE+jTvfN5c1vah0mtmKbgSGdsr1HIXtj2YNI1s6WNHs7ex0fT1spYF8m4Mzl2ACsT5aY/iyRyd2az4PDGvxvoMq2uh2/wDZkwLW9uGTzV2hS7SYJ3HnjB5JJJ6VHv2W49DUOr+KZ/EuoaNaW2hqYYo54pp5JsBGJADYGWY4J4AA9TxnOXxZ4sfw1PrqWGiJBZM6XMLSSmSQo2HKY4UdcAknj6VrW9nrdv4sv9XGn2bwz26QIn25g3ybiCf3R+8SOO3qazo9B8QL4O1PQzZWHmXkkrLL9ubCiRix48rnHA989sUnzefX/gDVjev9auTf6dpmlw25vLyE3MjXO4x28AxliFwXJJwACOeuBzUA8RXOk6xNYeIVtlj+yPeW95axuqSKgzIhVixDDr97BHuQKim0jV2udI1i2S1i1KyhNtPavOzRzwnHAkCgq3G4HaeTznHLpfD93r2oy3WuJBbwizls7e2tZTIV80API0hVcnAwFxgfXq25vbcSt1J01HxJJaWmox2dibWeWPNmqu06QuQN5kDbSQCGIC8DPPGafbavrL+LdU0WWLTvLis/tVkUMmWy5VRIe3TnavHYnvS0ix8ZWFrFpct3pUltCBGl+Q7TeWMY/dn5S2PU49c95xZ63F40vNZj0+ye3e0FpGhviGO12ZWP7o43ZAI5x6mkm9Nx6GZa+IPGl9o1/fQWvh1W0+e4il3mf955XXYAeOnUtz6Cuw0bUP7V0Sx1Hy/K+1W6TeXu3bdwzjOOa5rS9K16w0HWLF7CxaW9nuJoyL9sDzs5B/dfwj8/atrwxa32neHbGwv4YY5rWJYAYZjIrqqgbuVXBJzxzjHU5pRvfUcrdBs/jHw3a3Mttca1ZxTQu0ciM+CrA4IPuCKuaZr+k6y8iaZqNvdNEAXETZ2g9Ca0Flkxje3HoaUuzDlicepq9RXRw/jb/kdPAf8A1/y/+062/HFhBqXgbWIbgMRDaSXMZU4KyRqXUj8Rj6E1neKNG1rVPEmhX1jaWbW+kztOPNvCjTFguVwIztxt65bPtVvUdO1rxJatp+oJZ6ZpsmBcLbXDXE0ygglFYqgQEDBOGNZProWuhn+H/EuratZaRp9h9kN4NMiur67vA7qoPyqAoYM7tgkncAPUnArQg1zWzeapocsGnLrdtbi6tJSJFtriFn27yPmZSpyCMnJHXGSCfQ73Tdfh1fQktnj+xpYz2FxK0atGn+rZHAbBXpyDxnvzS22mat/aeoeIbuCzk1OW2WytbOO4ZY4oQ+47pSnzMSSc7OwAxnhK6C6MEeNfFq+FLDxM2m6G1jMUEsCySrM25ygKk/KozjruPOfYbtlrXiO18XWmj67baR5V9BLJBLp7SkoY8Eh9/XgjoB1/CsY+GvEZ+Htl4ZFnp5lgZMz/AG9sEJIJAQvld+RjPGAec4rYvLLxBeeLtJ1j+zLBIrKKWN0/tFizeaq5I/dfwkH/AHvap1HdHWg8141p2t/2d4l8RWWoRvBoF94juIr29WQLhiW2xN3VGwdzenGRzXsUpkWGRoUWSUISiM+wM2OAWwcAnvg49DXDaR4U1NbfxVa6xp1jLa63cTXYSO+YlXYkrHnyxjk/f7YztPSia1Vgi0bXjbWdS8MeFZdT0e209ks1UPHchwoTKooRUx6juAAOM1L4j1jVdH8Q6Jb20Vg+mX94tnK0u8zhjuOVAwoG1epycnoMVzkHhjxVffDy88K6xLYtIYNttfLcPIx2urIjqVHHBG8HgY+U97moad401aXSLu9t9DEmn363Zt4J5F83CkZ3lTt5PTafrxzLbHoXLzefirZiHYJf7Bm2GQEqG85cZAIJGeuDnFUPCE/i+9sNTePUdKup11O4h/02CVSzKQvDK5CoMDChD6Z5yNKTT9bfx7aa0LCyFnFaGyYfbjv2s6uXA8v+HGNuefUZpnh/SfEuhavdW6SaW+jzajJfecwkM5V2DNGFyAD1G4k464PSl1GVE8Ya5cfCmHxZbW2mfbfKkmmilEgiCLIy/KoJJOFHVh3Oe1XvEniPWtHh0C6sbGxurfULq3tZonZhMzy87Y8kIvAIyxwCRkdTWBb+E/GFv4IufCCPohsRDLFDdlpfNdWcsMr0UnJ5yce+K2Na0vxFqWn+H4otN09ZNOvre9lDag2GMJICA+V/ECDu7cjB60tQ0ItZ1rxrodrFe348MxWjXscE0iRXEgt4nwBKxLrkAnaeB2PQ8b2o3mqr4sstL05rHyGga4vBcQO0kUYYqCGDqMsflUEH7jt0GDY1G3h1Hw1d2+tLHawTWrrd7Zd6wrg5IYgZwBnOB0rK8B6feW3hu3vtVkaXU72KJpXcYZY1QLGn4KNx/wBp2p9Rl7xXd6zpnh+61DQYbOe5to2leC7Rm8xAMkLtZcMBk45z0HNYeq+MNRsF8LXMVzpD2mseWJ3NrKWjDY/eD97hUG9FO4kgn+LOK7cHBHAP1GRXD2Hw7ih0PXNIu5xNbXSPbaec5+zW5YyqvTORKxJ652r9KTuCN+C+1W58XXlnE9g2k2aqJm8iQTCVlJEYfftJA2ux28B1HUkil460DUtb07T7jRpY01PS72O+to5jiOVkPAb9MEn1HfI0PDGl3Ok6FDBf3DXOoykz3s7OWMkzAAnJ5IACqPZRRrdvrDXOm3ejvExtZ2ee1mnaFLhGQrgsobkE7hkHkD0otoBhaB4vtNZ8UWek+I9FuNH8RWyyPbpKS0bhhhzGw4OVB6gjg4JNMm17xlFf6PpRXQjrF8gnuLVbOYizhH35HcTkEA/KMfeIwO1WxoWrap4ssvEOrW9hAdLhlWys7e4eRnd1wTJKUHHXAC8Z7982w0jxnp1pqlxFY6Qdf1KUyS6m97kIOAqLH5P3FUYALHnn2qdRmh4i8Ra7pFrrF/5mhWFtZs62cOorJ5t6EQOSjCRR82SqgKeVo13xTrtpaeGNQ0qw0yS01ma1geO6lk8xZJlLABlGAoUY3HJz/DWXqHgrxDcXfimOH+w5ItWad4dQuYme6jR1+WAZ4VR93cDxy2CcAWrzQ/FE+i+FbFbDS2k0a4tbqRxqDqJDArJsA8rjIIO7nHTB60tQHLrvjo+JZ/DjWXhj7cbNb+G4ElwIVh3lCGX7zNkYGNo788VYsvG11D4M1bVtYsYBqGl30unSQWrkRzTKyou0tkqpZ1GTnufanfYPEo8cv4g/srTfK/sz+zxD/aTZOJTIHJ8nvnGMe+e1UrXwhq1/oPiPSNVjtbNdU1CbU4Lm2ummMMrOrqpUouQpXrnn0FAGhq2u+I/C1hHq2uQ6TPpyyKl6ljHKslqrMFDhmYiQDIBG1Sc8d6vf2rqur6pqNpoQ0+K106Y2s13eq0okuAAWjREdSAoZcsT1OAOCaoappPiXxRpK6JrEOmWllKU+33VvcPK9wqMrbUQouzcV6ljj+cTaF4p0LxJql94bl0y507VZzdz2eoPIhhnP3mQrnIbqfoBjgEoB954m8S2Vp4XuZ9N0+1GqX8FhfwTGQyxNI5X5ACBjaCcsT1HB60Xuu+LR44uPD1jZ6EyNp5vraa4lmBVRKI8ybRyc5+VQOoO7ggrr+keKNRtNCj26beXNjqMGpTzee1ujNGzHykTY524IG8nPGStSxad4jb4gw6/Lpunx2p00adIi6izMimYSNIP3QzjkBeM+ooAf4d1rxBqn9vadfWmlrrWlzpEpgeRbaXem5Cc5ce/Xr0FZ9r46uE+H0XiHVo7JLya6azRVdo4DJ5rRqSW3EKApY98KavaFY+JdN17X9Tm0rTiNTeOaOJdSYlGjjCBSfJ6HrnHHoazLHwVrUvgZdDu5LbT9Qsb7+0NOvYJzOon8x5BuUouAN23+LOc44wS4DtK8dG58UWGkPqOi6rHfK6pLpaSRtBIqlsOru2VIHBBBzniu72msXSLnxrJcxDXk0SCzQZne1lld5MDsGwq84OTnp+In8KajqWp6AlzqsduLjzpUWS2VlinjViFlQNztYAEHuOR1ouBp4OKQA56VYpQRmlcZXwaUdBU/4UcelFwIOc05Tg1LxSgUrgRtyaZmpyo9KOnQUXAgxSVPgHtxS7F6YouBCDRUuxR2oouB5PijvRnFGa+vPlhcH1owaKWkMWgUd6Uc0FBSjpRQOlTcaFpc+1IKXNK5QtA60madigYo4FKKTqaUUhi0CkBzTsYNIoO1ONJ2p1IYDp+NOFN6UoNIaHY606m54ozzSKHgUYpAec07NJsoMU/HNNpQehqRjgOaWkz81OyOKTKAU6jjNB9qQC0o60Y9KXGDUlhTvpQAM0uOM0hgKcDxTcVW1C4u7a032OnPqFwWCiBJki4Pcs5AA/M8jjqRMnZXGlcuU4VgeFfEDeJPDy6qbYQbnkURht3Cnjn1qpp+reLr+ytLxNB05ba5jSZWN6c7HAYcbeuD0rJ1I2VupagzqwBS4zScD6dq5rxB4ovtE1SwthorPaXd3FbLevcoFLMecIMtwO5xzn2Jc5KKuwUW9jp9pFOA5rP1i+u9Os2ns9Lk1GReWjSdItqjkklz6Z4AJ+lQeFtbfxF4asdXeBYGuQ+Y1bIXbIydf+A5qeZXsPldrmxj1oxWdrepT6Za27W1qtzcXFyltFG0mxQz5wxODwMc1m2PiS9TxXH4d1exghup4DPbTWsryRygZyvzKCCME/h7jMuSTsylFnS9acBxXFXHjbUH0zUda0rSYLrR7CUxs73JWWcKcO6KFICjPUnpz7Vr6h4kmg8Owazpmkzalby25uWxOkPlRhdxLbjknGeFB6H2zPPEfKzfpRisHTfEhu/Av/CSS2qqRZS3TW6vwdgY7Q2O+3rjvVG78Varotzpb61pNrFYajMsAktrlpHt3cAqJAUAPGc7SfukjtlOUUNRZ13pS54oIAOMVmWOpvqOs30FssRsLE+RLNyWe4yCyr22oOD6lsDGDkYI08ilxxThGpHU0/yePvUrCGdKAaf5H+1ThAT/ABClYZHn3pQakELe1Hkv6Umhjd1OzR5LngCmW8iXUEdxbuksMih0kjbcrKehBHUVLQx+eaXdmjYQeh/Kub8O6xq99ruv6Xq0NhG+mPbiM2e8grKhfkv1IG0cKO/Wpeg0dNuo3Vj69qk+iW0OpFIm02F/9PyrGVIyQBImOoUnLDBO3JGCOdb0wQR2IOR+FIdinquj2OuW6W2oxPLArhzEJGVXx2cAjcucHaeOBWiWySx5J5zTADg0mDRYCTPNPGKhA5yakyBSY0xx4PWl4pnHrRnNIdyTvS8VHzilOSKTYyWjioyWHFAc0guSYpaiDHPtSiQ5xSC5IO9OB4qPeM80hkPakBNninBuKh34HPWmmUjHFIZYDDFAbnpUIkyB0pRLxmp1AmO1gQRkHgil3ZJJOT71GHBXOOaXdQA+lxTNwpcigY6gU3NKMUgFPSlpMjFLx60AGaTPFAwBRwTQAcUZ5o7Ue9AxR9aKKKAPJM0tMFLzX2J8qh+aM03rRzRYpD80oNMoFKwx/WndqYDQDxSsMfTjUefelpWKH96UGmUClYZJnGaM5ptL3pDHjg0U2lpFDwcCnZ6VHS0hjs07imU7vSGh9GRTaXikUOpc00UtIofQemKSlNS0A4dadTAacD71LKH55pQaZS8UhkgNOHSo804GpaKH0oam5FKDikMdmpIT++T/AHhUWRUVzFPNBtt7yS0lyCJY0R2HthwR+lS9Ckcn8LBnwBbqehllH/j1U/EvheDwz4dl1jw/f31jd2KLj/SmdJFyoKsrZHpgDj26Y6Lw94aXw5ZGxttTvJLTa2yKRIvkZjksGC5z14JI56U6Tw0t95Uer6pe6naxEMLaYRpG7DGC4jVS+MZwxIz261z8j5EmtTbm9699DX025kvNKsruVAjz28crqOillBI/M1y/xCP/ACLX/Yct/wCtdLc2P2jUbK8F3cxfZd/7iJ8Rzbhj5x3x29Kzdc8Nf29c28k2rXcMdtMlxBFFHFtSRejZKEnvwSR7U5qTjYmLXNc278/6Bef9cX/9BNc38Mv+ScaL/uzf+j5K2riwurjTFs/7WuUl5ElysUJeRSCCCCm0dewB4FQeG9AHhqwjsINQuLmzhBEMM6R4TLFjyqhjkk9SaTT5k7DTVrG1uCqSW2gAkknAA75NcjaW0mu+IL/xGq5tLezez0shMtNkEvKp64JyqkdQffm5d+FRe+Ghocus6mYS5aWdpFaWVSSdjMR93p+WOlP07w5c2F5BOfEusXEcJGLeV08tgBwCAo4+npUy5m9ik0upheC5oW+DAV3TENpeJLv4CndI2Dn2YH8am8NwvD8EwkiFGOk3T4Po3msD+IIP41fHgTT0W+tre/vrbTL6XzbmwhZFjcnqAdu5VPGQCMgYra1LSft+knTYLuWwt2jMLi3jjOYypUp86nAweowfeoUWvuKcl0Mz4eZ/4V/omM58g9P99qi1OMeKfFFlp0W2TTNHuBd3su0MjXKgiOAE9SAxZgM4BwcGrumeG5NJ8PyaNb61feR5XlQSbIlktxk52sEGSc9WyRjjBrOs/Akun2cdpZ+Ktcgt487I45IwBk5P8PUkk1LvZKwXV2zr3YqjODyFJGfWuI0DVn0P4PRa1sM0yW0tyQ54eV5G5PPTcRnGOM4rusnduHHPGO1c1o+mxacNR8MXNsG0+bzZ7Xhtj28h+eIt/eVmx1ztZT64cm76AmrD4NDvnj0u+t/EN/PciaKe4ka4YwXMJ5dViBKKCCMEDsOTnJyNcsb6XVf7E0/W9XbV7+aS6adL24SHT7UsxHyK+0njYo4yeuBitHTPA9vpjRxLrOsz6fE26Owluf3QxjAOACVGPu5x6+lSR+Ep4LzUrq38R38MuovvuWWC3LNxgAMYyQAOAAeO3NQ07bFJ6lfxLBNoesaDrK6rqy6ZDcxW1/A+oSmMqQEjkYbgDhgN/XdnJB5zSstbTTvGusvqGoaiNFvLe4+xNPfSMA8BAuBGpbCHIfaf9k4Iziuol0Gzn8Kjw9PvktBZrZ7mxvwqBQ3puGAfrUF54S0y+0vSNPlVvI0uaKWAALlvLGNrcdGH3sYyQDSad7oE0ZItZtL0DSjqut6zDLe3Pm3Nul1cy3LAo7LbxY3SDaSgbGCQjZPaodEmvr6fxppbX3iGyt7WO2lthd3AN3AXidmAkJcgMUGOTgHIwSTXRa/4dg8QS2E5vryxvbCRnt7qzk2um8YccggggDP09zmnbeB0sLzU7uw17VYJNSjRLolo5vNZRgufMRuTljxgDcQMDAoadwurGJpui3Wt/DyLV9W8Q61ctLo8m+2W7aOF/kJBYD5nbg5LE7s44UYqSzmfwr8H4vEFlc38l2NKgVEnu5JYo3kKKCsbNsXBYEYA4yOhNdXoXh1NI0VtIk1C4v7DyRBHFOsaeXHggqGjVScg9SSeOMVS0zwBY2Gnyafdanqupae0DW6Wl3c/u4426gBQMngYJ+72xRy+Q7ozYrbxVBrOlS2en69Ei3KLqDahq8FxFLA3DsIxIdrD7w2ADqMYwKyNX1U2HjDxnbM1xZwX0+mW8mrRyMiWGbcYdihDDPQchc8MQDz1ek+Cv7ImtgniLXJ7K1ZTDZSXIEQCnKqcAEqMYxnBHB44p9r4P8i51q4n1m7vJNYhWK68+3typKrsRgojC5C8YIwcnIJGaTiwujWXSLaLQbjTHlu7qCWCSOR7q5aaR1ZSDlyc8g9uBngdKzfAFyb74e6DPMq7/saR5UHkJlB+OFGffNZsuhXWg+Ef+EX07UL6/l1BWs7RrpVYWkZB8xyygEIqk4znnYoxmuusbOHTtPtbG2BW3toUhiBOSEVQoz74AqkrsGT+WnYUeSnoaWlosITyUpwiWkz2p1KwXE8pT/8Aro8getL+NOHWiw7jPJPqPyo8knjipOlGT61NkO5GYG/yaQQt6H86nzTs0rAmVzCxzwaaYGB4UmrW6lBosMpCJ88qacFxmrn4UvGP/rVLQGeVbPrSlCQPX0q/hcYwPypNkfoKLDKIQ46EU/ywBgmrflIaPJQ9qlpsCvgUmOeuKsmFexFMNtzw1LlAhJpQ1ONuwprRstKwxNxpdxppBFLkUrAOzkUoPNNzSBuaVgJAaXdUYNGaVhj880Z5pmeKM0agTbhRUOeaKNR3PKaUUlKOtfZnyotAo96OlBQtLSUtIYUtFLSGgxS0gpaRQdqUUdqVetAxTS96Sl71AwzzinUnenUFB2pRSCnVIwHQU7vTewp1A0LQKbJEJ43iZnQONpaNyrDPoRyD71w3hW/1G28SCyvr24urbUYppLXz5WkKNFI6lQWP91SfyrGdTkkk1uawhzJtPY72lrhPE19fT+JtMigvrq2sl1GCwkS3naPzWbDSZKkHgMij05rpJ5bKPWtMtDrEsVzErBbMTZNwNvBkByTjBIJ61Cqptq2xfs2ktTYFOFZd34h0fT53t7vUYIpUALoSSUz03Y6evParN3qdjp8Ec91dwxRyf6ti2d/+6By3XtVuce5PK+xc6Uo61z934x0a1m09BdJKl6SVljyVRADliQPUYx16+laMmtaZDp8V/LfQx2spxG7HG85xgDqTn0Hv0qPaRfUrkl2NGl6VUsNTsdUiaSxuorhUO19jcqeeCOo6d6qa5c2US2cV1rD6c73KNH5UgV5sH7mMElTnnt0z6Ecklcai27GuKcDTfUngd65jR7m78XRz6ib24s9KE7x2sNqfLeZVOPMeQfMMnPC7cYPJ7zKVmkUlfU6ulFY9lpFzYa2ZotQvZ7GS2KNBdXTzbZQy7WXdkjK7889cfg1vF/hyON5G1uy2I+wkS5yfbH3h7jI/Op5/5tB8vbU26dWOPFGgtew2a6xZvcTbfLRJQ27d0GRxk+nXketF5c2X/CRabbtrLwXiiQrYRycXAK/xrjtjIz+FJyW6Hys2KeKxJfFnh6E3Ak1myU27BZf3oOCegGOp68DOMHPQ1bTW9LfSTqq6hb/YACTcbxt4OMfXPGOpqeaPcdmaOKUdaz9O1zS9WkljsL2KeSIBnRchlB74IBx71F4kRn8N6i6T3EEkNtLMj28zRMGVGI5Ug4z26GhtWugS1sa9KK5jwN5s/g2xurm7vLie7iLSyT3LyNnJHylidvQdMVQgNtaaLrzX/iLULJPt0tnFdTX7u0QXBUJuJ+br05xnnjIyctE7bl8utjuO1KKwdf1O2tvD2xdYis5ruEJb3MjfPg4BkUKMkhTu4A5xyueLlvqGm2mg295/aSyWIiXbdzTlzJx3YnLMfTrnjHahtXsFjTFOFc3qOv6Hf+Hr14/EcdjFxE11DLslhduVwD82SAccZIDY6EjXm1KwsNNivLq+jS2ZVCTSsAZMjIx0yxHOAOfSpugsXweKXNUNO1bT9XhaXTryG5RG2v5bcofRl6joeoq6TRo9hj80/ccdairm/H7TQ+C9RvLe7u7W4tY/Miktrh4jncBztIyME8GolorjWrOpBpcjFchpehTXnh7TLuHX9btr2a0imM7XzzrvaME7o5CVK5OccHjgipvCviltS0W9fWjb2V7pU7Wt8WcLGGXA35OAoJyMeoqb9x27HU554p6nisjTPEejaxO1vp+owTzhQ/lAlXKnuFOCRx1HT8RVdvG3heOOZ21/T9sThHKzBuT0xj731GcUm0OzOg4zTlJAwawv+Ex8NC8gtf7csDPOFMarMDnd93JHAJ9Dg8j1FbgOOD+RpX7DtYnR+B7VOD8wHrXlc1+ul/Fa8gvNX1f+z4dPS8itBqEzCS4aZAqKm7587sCPpj2rrdNtJdNku9c1nUbqB5WaVrWXUXa1s0P8OGbYSOfmGACcKAByKd9BtHUDBp+3PQE4rD/4S3QRoiay2qWy6a7bFuXbarNyNozyTweAOx9KwPGDW91feDdYtbq4YS63ZxJsncRPC4d87M7SThecZwAOlNy0BI7vHGOtGK5S5+IugWfieXRLi48t4IDLNOVYor7gBGMA5OCST0GMZJyBs2HiTQtUW9ew1azuI7FQ1zIko2RKQSCz/dxhW5zxg5o5kFmaW0UACsj/AIS7w7/Yp1k6zaDTRL5P2gvhS/8AdGeScc4APGT2NQ3PjjwtZyvDca7ZpJGiyOu4kqrYwTge4+meaV0FmbuKdWS3ijQk0SPWW1KIabI2xLna20nn2z/C3PtV1dTsX0j+1VuFNh5Rm8/BxsAzuxjP6UroCzigVhJ408My6ZNqcesW7WMLrHJOA21WPIHT2NSXfizw/Y2NpfXWqRRW14CbeQq+JACAccZ6kDn1pXHY2sZpains01CD7NJLcRpKVy9vM8Mg5B4dSGHTsemR3NcN8H57zUPBMWqX+oX99dzzOjtd3UkwAVjjaGJC9ecde9K+th2O/wC9LmuN0hYdM8QeKZ73Wb9LOxeGNWvdSkeKFZII3Y4kYqDuPBI74HpV7SdW0zSvA9rfjXv7Ss40cRahfzlWuXDNhSxGSdwKjAJwvRqVx2OkpRXM+E76wt/CX2uXxKNUSF3N7qVzOQqy5G5fnP7tRlQF4GCDjJ5uW3i3w7f211LBrdqI7ZN07NJ5ZiU8BiHAwMkAHGM8deKL6BY3BQDXK6R4h0DSfDekCbxR9ujuS0VteXkpaa7beQe2Tg/LnGBgZPPO1JrulRa5Doj6hbjVJgWS0DZkwFLEkDp8oJ5xxRcZo5ozSUCgQ4dKcCaaOlHFIB2aN1J9KBwKAHZo3A03mgHnrSGOIUjoKTy0PalzRnmlYBpt0PQU37KvZjUmcU7PvSsBX+ynrmkNq3qKs5zQaLDKnkP7UnkuO1XaKVgKJikH8Joq+OuaKLAeNHAoHWmmlHFfXny47HFGM0lANK4x3agUnWlHFK4xw6UDpSCl7UFIBmnA0ncUopFBThTfalFIYuad3pvpS96kY7vS03vSikMd24pc03tSjrSGOp2aZmnUihS6xgu7qiLyzMcAD1JrzzUFY+DLDWbB45LvR72WfarFso07AqQD0Pyn6A16C6JJGySIro4wysMgj0I71HDaWturLBawRKxBYRxqoYjpnA5rGrT5+ptTqcmpxWuIunr4QguJ0F0NUiuLnc+CHdtzsc8gbieT6Vr69dWqeJvDTtcQLiaZmYyKMKYjgn29DW9LY2VzJ5lxZ20z427pIlY49MkZx1pJNNsJiDNYWkhChBvgQ4UdByOntWXsXql5fgaKqtL+f4nIatrsZj8TWkF3Z6fsMkcsMkbS3F2/lhSyruAVCAoBGcbSxAFFrNFcQ+HptL1q2tNTg0eNN0+x4HXCqyE5yrhhzgZ7V2rW1u8zTPbwtK6lGkMYLMp4wTjkY7Uj2FnLAkElnbPCn3ImhUqv0BGBUujK92/6uUqy6I4tdYjJ8LahdpBYwRX90jyxsfIZiG+dGP8ACzEnJ9+a0n1Wxk8c2Govco+ny2Elta3RP7oXCykuAx4yVAGe/QZrp5YYriPy54o5YzjKSoGHHTg0skMM0Bt5Io5ISADE6ArgdODxxgflQqMl1D2ifQ5+1eC6+IM11p7pLEunCO9liYMpk3/IGI4LYB98UeOpYI9FtxJJErm9tyoZgDgSDJHtXRQxRW8KxQQxxRLnCRqFUfQCmz2dpdlTc2sE5TO0yxK+3PXGRxTdNuLXcSmuZPsWAyTLuRleNxkMpBBB7g1xnhC9j8NLL4X1aQW0tvNI1pNNhI7mInOVYnBbJ5HuB1BrsYkSKNY40VEUbVVBgKB2AHQUSxRXEJhuIo5oj1SRQynv0PHpRKDbUlugUkk0crZalqN38QrjS4tdabT4rQXgWOKBsnzFHllgmduG9d3vSaNNpTeIPFzSSWDRvJCAWZCGTysH6jJx6ZNdXb2lrZBha20EAYgsIYwmSOmcfj+dQjR9KVSo0uxAYYIFsnIyDjp6gflWfs33NOdHnrPp/wDwp/TV3WfniSIgZTeG84bj65wefY+9dR4ivbIeLfC8v2u2AE87l/NXhTEcEnPTPQ1tf2Rpe0L/AGZY7QSQDbJgE9T09h+Qp76TpkgXfptk21Qi7rdDhR0A46e1T7J2t6fgP2iOf0yXTz8Q9fZpLMsLa3CklOMKxcD6Yyfpz0rGtdX0/StC1plS0lX/AISaTyFMmIov3imOVwnPlqVB4GDgDvXdDTNOWQyrp9mJG3ZcQKCdwIbnHcEg+ueadFpmnRLIsen2aLIu1wtugDjOcHA5HtSdJ/mP2iOP0jVo7n4nFrjWbG9d9IMUcsEflxs5nVvLQlj5hHPIPYjqDXZ6vbyXeh6jawjdLPayxICcZZkIA/M09LW2jeN0toFeJPLjZY1BRfReOB14FTg04waTT6kuV2jkPAmtaZF4Ms7We/t7e5sUaK5iuJBG8TBmJyGx/kfWi7iD/D/xLdlf3V4by6gDrhgjAhSQehO3I9iPcDqpLKznuY7iazt5J48bJXiVnXByMEjIwazvE9tqGpaRJpdhGmb7MM1xIwCwRkfM2OrMRwAB1OSRiocWo2LUk5GBMrx6ppd3pmtWmnavFocCtHfqvkTQMWwAc7lIdckgdCvuDSg16G1ufCuqapYx2OjNBcRx7FLQwXO7iQcZwyjKk9AxIPU13jabYyW0FvLaQzRW6hIhPGshUAAcZHXAFWZY4543imjWWNxhkkG5WHuDxUuk+4+dHI+INR8PXXh/xPc2N1bT3NxZbZ7iN9yO6owjXd90vt3cD5sDngCs/VL9be58G3z6m1lpy2jQC+gjilWGdo0HzF1YLkAjOOMHoM13LadYvbJavY2rW0bFkhMClFPPIXGAeTz7mnx2dpHbNapaW62zZ3QrEoQ565XGOaHTbBSSMHw8umS+IL6+tfEZ1e9mt0W42CLZtVvlLeUoUt1Azzj2rZvrK9uple11m5sUC4McUELhjk85dGOe3XHFWbe3gtIvKtoIoI87tkUYRc+uAMVNTUdLA3rczLfTtSiuI5JfEV7cRqwLRPbWyhx6ErGCPwINZvxFmij8AauskqI0kIVAzAFjuU4Hqa6aormztbxFW7tYLhVOVWaMOAfUZFS46WQJ63MTR9f0ex8JaS91qtnEsdjbhszBmB8teNoySfYDNcY1hc2Om/8ACR6nazwWd/4ij1G6t25MNt82xpFH+0wJHOPl78V6Xb6Xp1nN59rp1nBMOBJFbojYPXkDNW8mpcG9ylJI5HxLdWWq614WTTbiC71GHVIpQbaVXZLbB84naeEIAHPpimaDPo7/ABA8XvNLpzRMbEBnaMqy+RhwCeMZ6/rXV2ljZ2IcWdnbWofG/wAiJY92OmcDnGTUK6JpABxpGnjcMH/RY+R1x09qTi73HfQ8uD6aP2fYlLWX2oBWAynmb/tYyfXO38ce1exCWOf95DIkkbE7XRgwPPYjrWf/AGJpG3b/AGTp+3OQPskeM9M9KuxQxW0SwwRJDEgwqRqFVR7AcCkotA5JnmGs6Ro/ir4q6npt9cRbH0ZEhlSRS0c4lQDbzywyRt64JFdP4G8W/wBpNPoevT2/9uWE3kT5kXbdDOA6dM+hwPQ98DoF0jTFnFwum2QnD7/NFsgfdnO7OM596dHpGmR3AnTTLFJlbeJFtkDBvUHGc+9So21Kb0PPtJ1/Q7b4Tazpd3f2keopFqMX2SVgJRIxl2gIef4hyBxzzwcaWpahYf8ACK/DkC9tcx6npbSDzl+ULCwYnngA9fSuz+w2XnTTGytTLMpjlkMK7pFIwVY4yQR1B4pqaNoxwr6NpzKAQAbSMgd/T3pcrC5h32tabo3xfjudQ1GCzgm8NqkU00oRGb7SzYDHjOOar6N4i0Gx+IXiqW81G0s7fUbfTZ7VrpvJWaPyGyRvx/fGQefbg47k2lncrB5tpbyfZyDBviVvKPHK5Hy9B09BUk1laXNzFcz2tvNPCQYpZYlZ4yDkbWIyOeeKOV3C55dYajpsvwp8aYurUeZeai0SM4VvmB2YU4IJGcDGevvXdeGbHR5/B9nb2sFnJbSafHbzrAFIIZAXRiO5LEkHnJz3rQbQ9HkZ2k0nT3Mj+Y5a1jJdufmPHJ+Y8n1PrUqWsWmWM66VptsjAGRbeILAsj4A5IXAJwBnHp6UuWw7nBaC95eqPAF0spXRrvbeTuMCawjKtbqccZkyilf7iP3IFel7ju3ZO7Oc1ieHbG8hiutR1SNI9U1CQSTxo+9YUUbY4lYdQq857sznuK2h60JaCbPNJbOWy17VvAEMMiadrz/b4Jv4YIG/4+kGc85TCjHBkyfefwY2oajdWeiajG23wlI8MsgPyTyj5LYjgZ2xbyehyUJwTXoe1SwbALgEBscgHGfzwPyHpQscaSO6xoryEF2CgFsDAye+AAOfSlyjuSxkLNGT0DDNeYfCXU7DRvCcnh/VL23stW0+6mFza3MgjdQWGCNxGRz1H+Fem8VVu9O0/UGja+sLS6aMYRp4FkKj23A4p21uCMfwts1DV9e1WILJYX97ELdyMiZYoUjZx2KFlO09wM9ME+faBHDL8PvAoTVxpOqpcX0thdyxo8AZZZdyyByOoOARkg16zqlxfw6fNJptsLq+ICwo8gRQxONzE/wr944ySBwCay/Dnhm20bwbp/h+8jgvkt4/3vmxh43kZi7EBh03McZHTFTYdzzq58RXEV9Y3uuWllNo+n6241e905WktbmZoFWKY5BOYyBuA4DBe+K9CsNa8Kapr7aha39nd3gtAk9zHIXjjg35CyN9xTuJwGw3BreWGFLUWqwRrbhPLEIQBAmMbdvTGOMdKgTTrCKyeyjsLRLRzl7dYFEbH3XGD0H5CiwXPHba7s1+AujTNLE32PUUedl+ZoV+2uckDkZH511OteJNAv8A4m+DJLLV9OuBC2oedLDOjKoa3wu5gcDJzgE128Ol6dbQzw2+nWcMU42yxx26Ksg6YYAYYYJHPqaa2j6VJBHA+lWDQxktHE1qhVCepAxgE4GcelLlHcvfU0A4pc570ZxVCFApcGk68elAxSAWj6CkNGfQUAOzS556Ug60cmkMBS0nJ7UDNABS5NFGfcUAKCcUucUlFIB2KSj3NGQTQMUUUUUgPG6BSUCvrT5cdS03OKAcUDHUo9Kb3pc0hjqUdKSjPFIYo606minUihaUUztTlNIYtLTeKWkUO70tNzijJpDJO1FJmlpMYo6CnU2lzSGOo60UA80ikOoFGaKRQuaUGkpRU2GOxzTqT0paQxe1LTRTqQxaXvTR1p3epKHUo6UnelHSkNC04U2lFIoU1Vv9Y0zSU36hqFtaggkCWUKzAdcL1P4A1arjPifY2b+C769a0t2u08pVnMSmRR5g4DYyByfzNY1JOMW0VBJysztgQQCDkGqp1XT11KPTTewG+fOLdXBcYGTkDpxzzisbxjrdzoXhYTWIJvbl0tbY/wB13BwfqApxnviq+j3dt4Yns9EutLnsDduVjvJJEkF1N/EZGUkh2OCAc9cZ4qXU96xahpc67vntVO21nTL2+extdQtri5RDI8cMgcqoIU5xkDkgYPPNXCFdSrKCrDBUjII9K4jS7O1sfi7fw2drBbRf2KD5cEaxrnzY+cAAUpyatYIpO51d/rWlaSB/aGo2tsxwQkkoDNkgcL1PXsK0MEHB61wHxVsrMeGBfC0txeG7hU3HlL5hXnjdjOPxr0GT/Wt/vGhSbk0xtaJlDUNb0vSnRL+/ggkcZWNmy5HPO0ZOOCM4xnip7LULLUrMXlldw3FsRnzY3BUdzn0I7g8jvTVsYI9XbVuVujbC2LkgBYwxf8OTz9B6V5VePJZ/D3xHf2nmRWOtavtto2BXFuWzvUZ43Y29Og79onNxZUYpnptl4l0PUb37HZ6taT3PO2NJBl8Zzt7N0PTPTNT3ut6Vp0yQXupWsE7lQsLyjzG3HAwvXB9cYrkviNbR6RYeHb+zURS6ZqUMNuAMAIQcqQMcHyxxR8TLCyit9JvUs7Zbx9btke5WJRI6hXGC+MkfKOD6D0qHOSTKUU2js7/UbLS4PPv7qG2jztBkbG4+gHUnrwMnimaZrWmaykjadfQXPlHEio3zJ6ZU8jPbjnn0NSXlhBeXlnPMpL2cxmiHGN5RkyeOwYkY6EA1zGmQLe/FTWtUtdwgtrOOzuX2/LLcZBIznkqoAPp+WXJtNCSTR2feq9lfW2oJLJay+bHFK0LOAcFl64PcA8ZHGQR2rI8Zajc6b4XuZLN9l5MyW1vJ2jeRgobPbAJORnkDiovEWpv4I8MxSabpP2uxs1WFgbkR+UmVReoJYksOnuTScrMEtDpagttQs7u5ure2uopprRwlxGjZMTEZAPp3/IjqDXPnxXfWev2Vlq2gTWFjfziC1umuFkbe33EkRM7SenUgZ6kA02x8SSLL4na50FbS50tY5pY4ZVkkud0ZZclVxu2qo6nrjtSc0PlZ1YpawE1vUrTXNN0vV9Lgt31JZfs8ltdmYK0ab2V8ouOO43DNZ/h3VfEl/r2tQXdvpzw216kJC3TjyE2g4QeV+8ODkklcnPQYwudD5Tsazn8QaXFr8OhNc/8AEynUvHCI2OQFLH5sYHygnrWFc+NHFvd3ljaWM9nau64m1JIp5ghIdo49pGMg43MC2OnIpmp6la3vizwHqKS7bOdL6dXlwuEa1By2TgdealyXQaizq76+t9NsJ766Zlt4ELyMqM5VR1OFBOB1PHABqaKRJo0lidXjdQ6OjAhlIyCCOoIIOaytB1TUtUR7q50+3trQk/Z5EuWdplBGH2tGuEYcgnkjHGDk0fCchtLrW9ALgppV2Ps6j+C3mUSxrnHOMsPYADoBRcLHXQNtY/SriHiqEHL1di+7170ASClFAoHWgBcUoFJ2pcUgDFLQetHFAwNHOaD9aTPvSAX8KMelJkCnZU0DQZ7Yo4o4o4xnNIBKXp2oyKUgUhiYozSHNHbtQA4GgdMUnalFIBeaXmkPtQPrQAZOKBRz+FGaQxc0opD16UfhQA6jj2pB1o69qAFBB7UvWm/hR+FIBcUYoz7UooGKBRQCM9aKAPGRTqaKUV9afLi0YoooGOoHekFKKQxw60DpSClFIY4f1o74oFL1pFISnL0pMUq1LKA9acOtIeuaOc0hi0daQ9aWgY8dKXNIDxRUjQ7NL2zTRS+1IY4mlBpKBSKQ7vThTacKRQCndqAvPUU7ZSYxPSnDrSBT608IT6fnUjDigUbT04pcUhgPWnUgHJpakodSigZ7Ud6RQtOpvanUhgK5jx5Zajq/hu40nTtNmuZZ9jCUSRqi4cEg7mBzgdgeorp6cKznHmXKyouzuc14g0m88TeGo4ooGsL+2uI7i3W6ZCN6epQsMEM2PfFQ6jZat4ovNEW60ttMtrO5W8uWlnjcs6j5Uj2McjJOSwH6YPWD1p3es3TT6lqbRVtZ72XUL2O5s1gto2QW04lDecCPmJUcrg8c9fwrmLaHV1+IM+uPoF6tpNp62gBmt96tvVskeZ0wp6c+1dl3pRRKHN1BSscj8QtO1PWtFTTNN02a5czRzGYSRKg2lsqdzg579Mc9a6C8vtS/smW7stHke93fJZTzxox+bHLBmXpk9a0KO1Ll1buPm0scv4rbX7qWHT9P0aa60xxm9kivI4XmHI8pSxyqn+I4yRwMdTX1TTNR8VeE77R5tBXRWiSNrHN1HIm5TwAI/ujA28/3vauzoFS4a3bGpNdDj59P1rxN/Ydtq+m/YoLGaO6vjJNHILiVAQFQKWO0nOdxHDY5p/jyy1TWLfT7TT9JuLn7NqEN48wlhVCqhwVG5w275h1AHvXXjpil7VLhdblKXUwdf1DxCdFjbRNFm+3XDMriWaFWtVBxu5cqzEfdwSB1PTBg8NSanZ+TpzeFJ9Ps8s0l1LqMU7M5BJd9vzMzEcn39K6el4pcut7hfS1jB8Z6fc6j4XuVskEl3bsl1DGejtGwbaccnIB4GOcc1n/EC8gv/hhqF7aMZLe4S3liboWUzxkfjXXj1Fc9rPhKHU9Hn0q1vZbCyuZmnnjjjVw7Flfjd90blzgY5J9aU472HF9x19a3/iPU9OFzp0um2VheJfO1xJG0kkiZ2KojdgFySSSfQAd6xJLXxPJe+LrnTtLurG51SK3+xTyzwjyzFFtYHZISGPIUjIzjJHNdxaxTx2yJcXDXUwHzzGNULn12rwPwqcRue1Ty3HzWPL7XT7+28ZeH7uDwtHazWsczXMC3onunR0MYlklb5dmSQoLbjtYAYAx0NnB4i0bxVrJtNGgvLTUruO4jvGvFjSIBQrBlwWPTsPzrePhyH/hITrcU91DcvGsc8ccoEVwF+7vUg5IzwQR/OtTym9vwpKFhuR5zpuhal4bEml/8Ibp+u2iSs1rfeZAkhjZi22XeMlhnqBjsM8Vd1vRbrV9Y8NxXfhsTadZpMl4kUkXkr5sIQCMFlbCNznaCMArniu7ETehpfKbOM0uTSwcxyfhhdf02/uNFvbK5udKhcpYalLLEX8sA4WQB8kcABsZ6ZUdpPCUZu77XvEHHlapdqtvtPyvDAvlI+OT8xDHrzwQADXSXmmpf2U9pcFjDPGY5ArFSVPBGRyOPSpobNIYo4YlSOKNQiIgwqqBgADsAABijlC5Lbocg1cUYFRxxhcYqanYBRRSUZpAL70p4FIDRnAoAWjmkyOKO1IYucdRSbucUfjSZ9qAFJoyc9qXFLgUhoTmgdaWkFIBRTh+dNHrilzSGKaSjk0DpQAvpRigU4AUgEwKAe1OwB1NHHpQAhPpR170v0opDEpce9GMjrSjpQAYopeM0YoYBR1pcZFG2kAfhSfXNKBnNLgA0DE47UUvGetFAHjQ4paTNLX1p8uFLSfjS0hhS0nalpMYvNKOlJS9BSGLmlBpvcUuaCkOpQKYKeKlqwxaXHNJg0/bz0pFCEc0Ae1OCHsDS7Sf4TQMaBTh9KkEQxyD+dPEQHY0ikQgU4D3FTCMCnhaVhpkAyKUDJqwEHpRsHpSGZmpanaaVFG9zI2+Z/LhhjQvJM391FHJP+Iqjd69eadZvfXHh69WyjG93EsRkVO5KBuw5Iz+PpVuWz8WNPjuC3lrpkjWgOceYSd+O2doOc/4Vsa/rWn6JZ+ZqcE72sgKuyQeZGOgw3bnPQ9ea5nJtSd7WN0krK17mk0ZBK9x70bXx1rm9evtWF1oc2n3kljHe3Ytntrq0BYE7iWbPP8IwOPXPNQQR+I28SXWhnxIDGtrHdLc/YY/MXLFdgH3ce5z26c0OrrZL8v8AMap6XudRcl7e1mnWGSdo0LCKMZZyBnaPc062L3FpDO0EkDSIHMUowyEjOD7iud02+1e98Hag8moomo2U1xD9rW3U7xETztPAJ6e3HFVr7VNb/wCEU8Oala6mkU9y9rHOHtlYStJjJJ7D2GPqKl1Vv5XH7Pp5nX7G9KNpHaueSXWtK8YaXZXesDULTUUuco1qkRiMahgVK/XHJPGfY1R13Wbmxh1mX/hInivbcu9tZ2tukyIgAKiXEbFSeeSygcelJ1kldoap3dkzsFHFZ15q8dvefYbaCe/v8Za3t1H7rIypkYkBAfU8nPANaunzG6srS4kVVM0SSMF6AsATjPbmuS+HMglh197g51T+1JPte4Ycf3QR2GQ+PTBpzk7pLqEY6NvoaJ1u/guILe60C6ikuSyW5WeJ0eQKW2MwPyEhTgnOcH0NWPD2qy65pX2yS0FrIJpIWiEnmAFGwecCt3y43eMvGrFH3IWUHa2CMj0OCR9Ca850qDXB4R1S/wBP10WCWs97KsKWaSeZtZmO5mz6Y4HHvWcnKMu+/wChcUpLsd+EbHSnbGPaudn1rULy08L2ttLHa3mt2/nyXAj3CFVhWR9injcS4Azkevan3Go33h3X7G3vb+W/02+jm+eWKMTQPGm84KBQylQeMZz3puqvkHIy34j1K50PRZ9RgsPtggG6RTMI9qjqckHP0AzzWnb75raKbZt8xA2M5xkA1xuttqWsfDnUNYutRkt0ubMzx2NskZjWI4KqzMhdmx1IKj0A6ne1OSS10mzv31h9M021s2a6eJYzI7YTywN6MD/GMDBJZaz53dvpZFcuiXUv6jPNYadcXUVlPdvEm4W8Ay8h9FH6/wAs1bSN2RWKlCwB2NjK+xwSM/Q1xxfxPD4C1HV59YmtrzY13BHLbwu8UKqSqNhVG9uCTg4wBgHNXNS8QXkS6BYQG786+tPtNzNaWomlCqq/dUgqCWbkkEADpzR7RbsfIdP5T5qtaXttfXl7aW8u6aykWKcFGXaxGQASOePT/DODp9z4kvm1XT4GvogYo3sb/ULJYHRt2HRgF2scdCF+vrUmh3Go6l4muWtNcu7zQrEGJ5ZlgIuZ+PlTZGpCqDy2eWxjjJqfaXasg5Nzp/JalELGm314LC188211cjcF8u1hMr898DtWd/wk6df7D8Qf+C56ttLcSTNGbZbW8s88ixxRIXd26KoGST+Fcy3i+ZdHOt/8I/fnRgA4uC8YkMZIG8Rbs45z9OeldRc2sGsaRNa3McqW95AUkRhsdVdeQfRhn8CK8+kufEXw60yO11m3tte8MRhYvPQBZYVJwFZW4I7AcjoNw6VlOTT8i4pP1PRzbsGIJHHHFYeuaxdaNqWkQDThPaaheRWbXX2gL5TuTgbMEtwpPYds1n63q0kWoanv8UyWaiBJLC2srZLiQgxbjJKnlu4Bc99ox35qrqGoz6v4X8A6jdbPPudbsZJNgwC22TJxUyn0Q0jufI/2qXyOPvVy2uajLb6zew3HiaTTkEKGztrK3S4mJ2ks8ieW77Qcf3eM81r+ENUuNb8H6XqV3s+03EG6QoMAsCRnHbOM/X0pqSbsJppXNUW/bJp4gX3rgdb8S3kOtanpt3rreHbpX26T51sptblQoO+SVkbqTggFdvH3jV/UvEN3c+KdU0y3OtQWun+WhbS7BZ3eR13HezqwUAEAADJOTntU+0RXKzsliUDvTwo9K82fxbrdna2X/CR/b9H03fPHPq0engSSlWURExlXEQZWyflbJBA6HFvVbzW7bwlpuuweKnubWGcDUJ7GCF1ltTK4MqAxnEiqUDAcDa3HBJn2i7D5T0DHtVPT72W+mvkk0+6tBbXLQI86gCcDHzpzypz1/rkDMvpL2/8AF9ra6fq01vaW9v8AaL1IVieNgxPlKCylsthicNjYg6Fga50al4k/sPxop8QZu9Hmd4rn7FEMokJkKBOgycDJ3EAUOQJHogXjIp2K82u77xZpvh/QvEcniOO5W5azE1ibCNI2WUAH5wd2eQeMD0wOK19f1OW11y/guPFMmmoIUNlbWNslxMTtJZ5E8t32g4x93jvyKXOPlOzwMUvAIrB8G6rc654O0nU70obm4gDSFF2gkEjOO2cZ49eMVm3c2raX8Q9LS41aeTQ9RDxxQtHEAl0OVjLCPdtZc7eQSR14wW5WVwSOy3ccGlyfXivNNF8VXCQeKf7T1rUJoLWFrvTbjyYFkmtAzIJIwEwSXXbuYYO5Tha7rw9a6lZ6ZbRaxfyXt+21p3dUUIxA3IuxVBUHODjJyT6ASpXBqxX1DxJFa6k2l2VndanqaKpktrQLiAMCVMrsQsYPbJyRyARVWPxNqEepW2n3/hm9tZ7xZBaMtxFLE7pG0hRnDfISE4znPPQAmud+EMom0HV5Lps6w2qS/wBoFhiTfxjcO38WMcdfevQjFE7xu8SM8Z3RsyglDggkHscEjjsTSV2h7aGL4U8QXHiKyvpbvTxYT2V/NYyQCcS4aPbk7gAOpI/DrW/u+teX6LY6/c2/jCfSvEQ0uODX9RcRrYpMZHBB+ZnPA4AwB61qr4p1bUPC/hJLWWC21XxBhWuvJ3JAqoXkcJnlsAYB45OccVKlpqOx3e72rJ8S6td6FoN3qdpp329raNpZIfPEW2NVLM2SD0A6AEnNYt5e6r4Z8SaKlxqk+p6TqcxtJBcxRCaCbaWR1MaoCpxggg4wSCSRjNvbjUvE/wAONY8QPq1xZ2dxp13JbWFtFFs8lY3AEjOjMWbHO0qBnA9aHIEjuNKvv7S0aw1AxiI3dtFOY927ZvQNjOBnGeuBT9Qu5LLTbq7itJ7t4YmdbeBcvKQM7VHcn/OelceZ5dP8E6Fqs+vS6TpFposTXH2dYjLLKY4vLCiSNgeA4wMEkr2zhsH/AAl0Pw71PU77WpbfVTFJeQrLbwyNbQojOsRwiguf4mxx2A5o5gsdvbStcWcE7QywNLGrmKUAPGSAdrY/iGcH3qXpx3rgb3xXqEGgeC4Ue5a91y0SW4ntbQTzBUgSSQxp90MS45IIUEnacAU/TL3xTe3ur6bbNqggk08y6fqGsaetu0FzkLsbam1wc7wducAjBwTS5kOx1lprVje6tqGmW8xe70/y/tKbGAXeu5cEjB49K0BiuF0u41bU/G0ttpniTULrQ9LJS+nnS2ImuCMiFNkK428Fjn2GDgmbRb6/0zxL4h0zxD4guJY7e3+2WcksUKL9kI+aUlEGXjI2tnjvtwaXMFjtQcd6Wuf8Ipqj6Mt9qmoXlzJefvoYbqOJWt4iSUB8tF+coVLZ6HgYwc9BTATOD0pefpTQwJI9Kd3IzQAv4fnS9R2pMZXHFA5HHTpSGLjH0pQBikJC9+lOBBGRRcBDx2pcD1pDjn1prOd/vSbBIcSvIOeTTsj8KgUH5gTzkGpA3bGDSuNoeSFORnFMZxuCgjntQSNwzUbjDBhzSbBInB460buvtTCMHPrQ+BkfpRcLDkYHNP8ApUS4pS33aVx2HpzuyOQcUUwMBRRcLHjwpabkeopQR619dzI+XsxaUU3I9RSgjPWk2h2Y7FKOtJkev60oIz1FLmQ7MUCl6YBoyKVcEgUuZDsyQRA04QjHOakWMjoD+VOwcdDT0HZkQhX3p4QCnYPoaAD70aDVw2AHgU4AUYb0P5UuD6GldFWYACnDHpSAH0OKXB9DSuh2YueKUU3k07tS0HZjs0ueaaKXFTdFWY7mlpv507r2NF0OzMzW9CtddggE0ksFzbP5ttcwNtkhfjkH04GR3wOmAazdZ8N6pr2lHTL7WbZrdnVmdLArKQpz18zbn/gNdNz6GlwfesZ04SvfqaxnOOxka7pN7q97Yz29/BbLZzi5RJLYyFpBuHJDr8uG6Yzx1qJdF1RPEM+rrqdnvlt/swjNk2FUEspz5vJyefUelbvPrS/Wk6Ub3/VjU5Wt+hz1l4e1Ky0zUbJdUtH+2yyylzZN8pkPz8ebyPT075qJ/C+pPommaX/a9oE0+WKSNxYtlvLxsB/e+oOfXPaunp4B9D+VQ6VPb9SlUkYN7oup3mtaZqf9pWaPYK4SP7ExDGRFWQn976qSB2zyWxVGfwZeSQaxZReIJ4dP1GSSYwrbpvWR8Zy/Urx90YyOM+vWgH0NOAb0pOlB7/n/AMEaqSWxV0y0msdMtrS4uFuHgjWPzVj8vcAMD5cn0rNvfDJfVn1bSNQk0zUJQBOyIJIrgDGN8ZIBIx1BB5NbgUn1p4GKcoxaswUpJ3RiS6TrF1dWlxc6taE2cjTQpFYsimQoyAvmUkgBjwCOvWqln4Z1Kz8P32krqtmyXZlPmGxbKiXdvGPN5+9x6Y5zXUUo+hrP2cN/1K55HNDwpO+k6VBJqKLf6RtFleQ220BQgTa6FjuBC/NgjPHTHN2LQ57nVYr/AFm7hvTbo6QW8dv5UKbxhmKszFmIyOTjBPFbWD6GnD6UezgPnkcT/wAILqA0W60RPE866S6MkEH2VC0YJztLkkso54GD7itG/wDDmq36aQsmr2m3T3EhjNk/lzSL9wsBKDhcA4zjOT04HS49qeOnNR7KH9Mrnkc1d+H9av7DVra616BzqMaQ4Fk3lwRhWVtieb95iyncT/D0PGG3fhS5u7LSmGrfZtW0sbba+trfaCmACjoWO4EDkZ9exxXUYFO4pOnH+mCnJHODRfEEmmX0Fx4oZ7m4i8mKZLFI1gB6sFVsl8cA7hj04FO0vQdU09dKtV1W1j07TzxbWlm8RlG1hhmMrZGWLdOTz6Y6Lj1FKOtHJH+mPmkO7UvNJnFGeO1MRV1XTk1bR7zTpZDGl1C8LOoyVDDBIzWLqHhrVdesk07W9dim08lDcRWtl5TXO1lYB3Z2wMrk7QOtdLmnDkdaiUU9yk2jlZvB17/aurT2HiKexsdVUC5t4rZDICEKDZIfugccAdOhHUV18F6tHo2haYuvWrR6Rcx3ULvpzbmeMvtDYmA24bGOvHWuzBGOopdw6ZH51Hs4Fc8jl5PCWo/23qF9beJLizi1OONb2KC2TezKm3McjEmMe2CR69CNPwtos/hzw7baTPfLeLbArHIsHlHbknBG4569a1t3qRS7sjqKOWKd0Dk2rHN3vhi/vbfVNPbWI/7K1OZ5ZYns980YYDKxuX2gccEoSMnHao7vwfcQat/aXhzWpNHmkgjt54mt1uIpVQbUYqxHzAADd6fU56j6mjI7kfnU8kR8zOfh0LXba7jvk8Si4vDA0E/2uxDQuCwb5UR024x6nqc54wqabonhTwjfW2pTo9hJ50140gVPOMn3wqDAGeAqj2710OfcVDdWNlf+St5a29yIZBLGJow4Rx0YZ6HmlyroCb6mR4J0GXQPDNra3Jka+lVZLkucsG2hVT/gCKq/VSe9Ymlafc69beNF0+8hgtNUv5bdbp4TMskfk+VIUAdf4jw+SvB4NdxNFFc28sMyiSOVDHIpP3lIwQfqDS20MFrBHb28UcMMShEjjUKqqOgAHQUnHZFJnLX3hLVb7wzp2itrVmqWTQkSjTmy4i2+WMedx9059c8YpzeENUOtahqEPiea0TVIo1v47W0RXZ1QoDE7FjGPb5iOeehHWkgd6XK/5NLkQczMXwpodx4a8PW2kT363otgVikEHlYUknBG4569af4n8Px+JtEbT3uXtJVlSe3uoh88EqHIdeRzgkdR1NbHHXI/OjK56r+dFlawX1uYGoeDtNvtZ0O/RRBHpIKLbIp2yxjBjQ89EdVYA56fjXRE56im546ijKjqw/OlZDOavfB5GuTa5oOpS6RqNxj7ViITQXWMY8yMkc4B5Ug/MT3ObB0XWrrUrK9vdZsmew857eODT2jQyPE0YaTMrFgu8kAFep56Y3tw9aXIz94fnU8qHc5bS/DGs6XZa1bprNhIdTuprsudOceXJKRvwPO5XAOBnIJzk9DFH4Fm/wCEV0zSZtWRb3SJFk03ULa12PCVGPmVmYODk5GQDxxxXX7sD7y/nShh/eH0pcqC7MBfD97e61Z6lrmpwXiWJZ7W0trMwwrKwIMjBncswBwOQB1HOc4yfD7UYNP1HRrPxVPbaFdJMsNklnGWgEmfk8wkkoCxyBgkcZHWu43D+8B+NOBA7j86OVDuzjJfBmtTxaBDJr1g8GihDDA2mybJXRQqO4E4yVAyOcZJ45xV+bQdeutO1q3uvENvLJqaCIZsX8q3jMbIwjTzuCchs56joeMdJn/aH50AjHJH50uVBc5KbwRcXPh7R7KTWvI1PRNo07UrO28sxqsaptdGdt4YKN3IB44wDm3Dofif7DfJc+MDLdTQmK3lTTkiS3JIzJtVss4AIU7gBnODXS5X1H50uf8AaH50rILnI6V4U1nSbHSNOh160i07T51laK1sZI3uQCSyu5mbhixJ4647cVB4n0jT/E3jHQrRJA01qs0uoGFxzacDyZMdnfAA9BJXZs6rjcwwfeq0Nlp9ldXE9ta20M944e4kjRVaVgOCxHJ6nr6k9zSaKL3JOTznrxTSPnBo3KOrAfjTXIDL8wHbrTYkNLMrue3anOdpzjOTTTIoG9mUA+9KSpfJYYOMc1BRNwD9aa7bRSnbnduGB70hKMSCRn602Ia43sVDHoM06M4UKeopN0aruDLuPHWkXaCPnXOOeakY8thioPamk4cEUpdCpbcvT1FRblGMOv4mhjQ+PIlO7pThIzAnt2phdFlxuX1xmhpkHG5c+mam4WH5y2T25pSfmyRSF0P8S5HuKC6EH51496GMQZLgntmnyMCB3pNy4B3L+dRhl8376/nQA+PIU8U8np6UwOnZl/OlLIRw68+hpAKCOKKYHTA+dT6ciigZ4gQR19O1KuQMHH+FX/7LuDztO0j+E5/OpbfR7h8lsoc8HPb86nlZGhQjT5Gyu4nphgMD6VI9qUI2RHBHDE9eK1IdCDOS7ttPcEGtCLSIYv7zAHOCAc1ag2JyRhW9jcmUHylxwSSOKtDSblplX5QMHkdK3obWFD8qYII+9kj8BVhYxu3LtzyCdtV7MnmOYl0O6DMS0bHOPvVNp+i3UdyGfaoBzz/KumCBif6jFPWMYBz+dCppBzC4XZ0Ue1M+Q9qcIhnIY5PvxR5QCqDjA7VsSQtszk5I+uajJUEgFAR/s1ZaJRwNq57Y61F5MaHJyCTyQKLisQk/KNzFc/WlXlMkMSPepshcjk565FNLZXBHA9BwadwsQliFwc8+rdqjcE4yxz0IqTYxySQUPT2oKMG5GeMAgii4WEU5AGzLdx3H60pCrjIGPrUqooGWXBPcHNMaJMfjwP8AGkFhG4XhunqOtM+6DnjPb1qUQqi9AGx1xTmxtzsOexI4oCxAqICCofI6EmpGYKcAL+JoWEsAQy/nTltckDzPxAoGNY5IGSB9cU3AC4O4D29asi2XgFi314pfLhRf4voCaLgVSsZfccNxxk1KI3Iyqrx+dS+XGq5PFAaIZCg+uaAESOXg7lA78c0/yiv3mJ9+aRpR3Ax1HSjziSMcD1yOKNQHFFOSW+vOKQBM9G6dm61GWdlI3nj0X+tIUVvmJz60ASkpxnf9aUbBkhgT3zVc+XuJyWwPSkDIvKxyEn0oAtCTAwdo/GgyZzjnv0qBinC+WwzzkcU4GIdUJ9D1oAf5j4xs6++M0qM5LZDAdhxSeYueFPA7imC6TdsGKAJwWBGFJFJyDkY980zfkZB/WmlkbIbPv0o1AmBGG5zUecZGAcmoyYlzgYHTPrTvOVcBgjZ7A9KADCbhhG69QB/WpFVs5zjI6GmZbJbHA6DrQJN+Pl+b34oAkLIAcsAB68UNKoPBHtioGjfJYZWkVWXrnPb5aBkrTMpGEJPvzTHc53cDHfZ19qN+MAgkH0FI0gBIxz1zQA3HmDJAGeh2f401bcHocnudvWpfNBJAJAAxzSZLEDzMAUCESFEQkqKabZGAwxUZ5qY5BGGz/Km5J55/KgYggjRckscdaRUgyQXY+g2jApSd3AK/QDpS5XhtmQe1AC4i/gB6dcdKUD0ywxz2IpM5ODkd6eY15YZB9eKAGYYj5cqPc0MBINhPTkc00hCAowT6ZoU7Bgkj0BoEJ5eFU7cEHH1p3IG35iD/ABUwspYcvz64xTw7EDlunQ0APVAq/Lk/UmkMZbggk+tRFy5OEP8AwLkUeawx1yB/dzQBK0YXgjjHI5pvlnjOFHbnJNRhnIxlsGguVAyGGOhB60APKsg2h15+ooEeeCS3uSOtQhsjklvrS43PkYBx2pDJhGBlsEn0zTdhC56DrUYLAdA3PfmnowAyUA9MUAL5aYwWGO9PRIs53HjnrUe5CQQApPbPSmBgMgLn/gWaYFhUw2eT6fNQFwSAQuB3qBZFU5wW9aeGHQNjngGgCYIwbbuXHUEims7ZwSD9OM0wgsSc+1OVXzkYx+oFAjL1VC8ls5LKiSDcevJ6VPcTbrRrhkBKKSvtmpbtJHtJFUE5U98AY5poj3QInBVgoI/Ws2tS1sLEzTWijj5lwdxqMne4kAIKHBz696mB25G0EAA+mKryrxJtGCT27mhrQE9SO4WQiJdo2b8bie/PalmPlx25YEYI/lUU8hE6A8BGSTH86dd5khVclVB59hmp7lli3WZpJXn2lJCWRMnKDoB70m2RZv3YXI2knrz/AJFOklJWMrwMfNx7ZpAdswY4w5HU+/8A9emxIbMqPaYLchSyjsD6/wA6rSNtlV2IIbAAPOep/rVm4UhIiGAwvTr26GqczxKEkZN2AApU9OvP6VMldlRdiZ1VXWDeQqgEgDjO3jP5U24j3PJ5ZO5iCeevt+lEsbrcKgXrsUkDr0x/OkuS4Zmi+Y5wDjqR/k1I/QZIP9JGCCvTjvnNJLgSmQkYaQZHtSOzLKmQGA25Oe2T/jUV0CnzKcfPjHvj/wDXUMtMlUlXcqBtz271Gu5PmHBbk09vmhY45Ujkd81HJh4xIOvAznpxScRqWhI0j+WPQ8YP+fpUYYfaGZe64bA96Q4CnLZwQwA9cUEgyyFTgFR/SpsVcmDjdhcqQBnJ4NIku1v9XwWA3Z5PNVnJR2PXcAcnvjNDPnZtDDaeRnqDUu9yk1YnMgVmXcBsGFx0yaKrqyncrEjg/wD6qKdxG75WRkAkH1qTyxgKRx6YqTaT7Ggq+RyK77HANEYx/FgelPCcf1oEfOWkJ+tO+QAZf86YDhtHXH5U4fXj1pp2KM7c9+tMV4zyV256DnmgCYsR6Z96Z5ydzim5j28r17GgHAGItoPc0AO8xemQPXj9acGVwcMPwppLFcMAPo2KaQ64XchB9WwaAJPLUYO5sjtmguvocio8HOT0/PNDKNvJ468c0ASlEP3s/wDfWKjcRk8549aiDKzcA7ewPGafvGzhc+2aQEhWI4HGeo5xQ2wZG0k00ck42/TINAK90yaAAtkfcKgeo5poxn+LPXk4p5X5uADmnBe5J/GmBAUBb51x3GGpSCSu3fx0+apxyMHn8KRQik5KgHrilcCBllB6/jt6Uo3MAzY+v+FTNtAPHHt3pSeOc/SgCByU2n5Wz69acsm8cL8w64NOaSMZyM4GaZ5yhNwUnI4BX/OaAFBPdW3dMY60MgOCV5HrzimiSRm4xj0ZcYpcMo6KQR1zxTAcUVvvHP14o8pSoCnA/A5puTx8uPUg0nmKflIxSAUrgAHIHPUmo2AVSQq8HBYNinPK5PIA/HrTCXIzsyR2FMBVaNk5AH1ApuNzMQyj/gNShgxBKYyOO9MMfPypyOpHGfegCNkIyFb5Dnr/APrp6IyoFEu44zjFGHKk4XPYHk09VkAyxGM46dKAGhSGJL5z2zTniYknK49RT1jzyACMdcU8EDgA5A70gIFtwAMncMYFSLEoIAOT065qQhg3B4z60jMN20kZxnjigCILGh296crxgjO7r2HFNYFgdu049s4o3gKpwA3fPGaYDjOhYqoyaVZfm2blJ9zk1CzhsE7SOemaBKehQN+PUUATkgnJ6470m8ldgOc9j2NRLMmMAFefzp7PF3GcY5IoGMbcOSdrY6ikBJwBnnnkmnnY4HQDPFMAUZyCR9aAFOSVy7ADsB1ozsG05J9cdqjIG7njtTkXDcNgd8CgCZVQYHm8noB2pADkg8g9PQ0wLls5GRznHWn9OnP+1mgBuAvzeWq8YJApFZgi7SR7A1kaxrv9mXdtaJaPdXNwDtjRgDjoD+PP5GpUvNWK5OjqCRnDXS5X8hWXtY8ziuh1fUq3JGo0kpbXaV/xNNHZjlh1HQ0rMWByD74rnLDxSdS1UWVvpzMQ37yVZwyIoPLZxyP59utdEygHO7n25p06kaivEnFYSrhZKNZWb1EChudi4H1px4BP3cCkZAQCVz+lJ0bcqqB/OtDnEwxPIz+PX86UIwbO3aPTrTldyDnr2FLtY4JJcjjmkAxydvIIOetR7gc9eameJ9vDcgdDTdrL/CBkc8UAMG3AHP0pWZv4XIPuKcBg/wAJyfem7NuQFU/8CIoAbvdj2IHfuaMlW6YA79MU4KAxwcE++aUIOqkfnQBGScEsB7etKhbO4g8dxT3BzhWZj7HtQFAJyrD8KAIwjE5AP0xk08RL1Gd3+70qQAg52HOKb8znncuKAE8k/e2fpS+TxlitKI5Dxvyfc8UgSRVyMY6dKAFJRBw+TTSxOMHIJoaNlwSvP0zSiI4HAwG4GKAI2bKOSeQD8tRxrt2qWJPy8568Gp2iOzIGSQR+tQxxnzYCByVyfy/+vSGTSjjgg54596Y8LMsmCvHOc+gp8oATkHOev49KjO0q42kkk89vu/8A1qGCKl2pFvJIQdwHYelNvWDWzbQAA+enapZnLWcgCAZBGOOOM/ypsjq1pGCmSQM8+4BzWbLQ87xZB9wzgYBHQdDS4WS2VsEPznngYxVhXL2Cq4HyjAwAenr+tQIyvg4AGT178+34UwI7c5hSQ5+4ORzj/OKqKquZ0PAXIX3xu/xq1CEihUEsMEjaD9arIQJpsKTuLdPcD/6/51LGXrhyGHzHP7s4B5wD/hUO5FuGK7gu5eM8AEdvzqO4kAiRsgqyLyR3wP60kx2ztgZU4YEjnAIH8qbYkJIyMkalck/KTnsMEf1pt7s3pnJzKwPP0/xFMlAF2AGAAlwffoM1DcSZeM8HLbiPTIFQ9i0ieNg1vIpJ6KePp/iKgdi0JJ9RjHtT0k5ZEByMdO+Mf/XqspwTjoRUtlJDgckDGTgYpAWeUHvt2mmKSGDZxk9aM5c4J5zms7mg6RspGWwTyDTFYgjHX1oc5Xt60ADHPXHBqWxolcbo3ZiM4PToaKhJIVkJ+lFAHX85x7Z5prJngscdeDSjlSQV9zRsGSTtI9MZr0TgEIDcDaT656Um0gYB5Pt1qQAZ3Agr6UoX347gUARDft+UDd70xy+8AkgZ5CgjJqbIwckbe3IoMaMDxkY/CgBgUn7p/LtQu8YBL59hgU7YgUYBI9c4pTMc5xx65oAF3AEnk+9OztY7hx270xXJJ3oePQ0gkAGQvA7GgCQnK8EjjsKaVcNxn6Y60F2PABBPGcUokwDkMcHsOlADSHOQQcDHQcUFgh2k8+w/WhmOPUD0IOKRnUYbA+vrQAZAYA5/P9acZNoABI91XOKZ5kfqgbBPI7UfIBlcMSPT+tAD/MPGGPPfBpuTt4cn2o8yQjgg0hdmYjHHXP8AjQAc5HLMw556U4lhz19utNIfGWK47jGaTDr/ABDHfigBfn4AkBwejDFLsJOQxDf72aRtxOCgYf7QxSHj5SQAB/eJAoAkXcE5Bz6UhUkj5MDHXNIsh28OuffmgSjnJT6DikBJsU/eTI+tJsjX0AHamEhiM8emTn8aQttY46EenFAEn7v73GfTFNJ9P1HFMaX5toXJ9iBRuBXPr3JoAawJc5Oc9gaYxZRkAY7Ac4/CnhiGwSPXI44pVd+QFYj2x/WmA3cx5Jx74pyOTxnj86UeYxHB9wV/+vTlSUj7pH0FAwBXGGkyfpT1IX7uOe3TNNWNt+enqM0nlttYlCvpk8UCJMooyVPJ5wajMme20njpzikKEITnv1pofkEDd+PSkMVn6YYj0703zcnJcn0z2prFHJHXApmBszjGKYiU4zy+MnNIVcAYyc96jCHaX2Hjoc9KCUfopY98GgY/lRjI4PRR0pSWbgBQe570isox8hx3704Bl3YABz3pAMIGFwpz1pSrLghF5qTc5UjPP9KUHZhRgD36UARAnjGP5YpxIGPmBz6UuATu3Ajpu7CmlX4Hygdz1xQArMOE3ZPuKB2IbGOozQY9o2ldx6knt+VOQIADtBz6jNADcowJL7j6AnrTSqZ5IHGevf8AGpVjQcFSPoKPLQt9zGT/AHaAMqLTiNfudUeVXzEsUCjrGuBuz75z+BNY3iXWZ7ycaHpeZp5spMV6j1XPT1yew/GrvijXDpiJZWTCXUJsABVy0YPQ4H8R4wPx9Kl8M+GhpFn50x/06Vf3nP8Aq1/uj+p71xT99ulT26s+iw69hSjjsXq0kqce9tm/JfiyxoujR6PY/ZoiTI5DTSf3z7egHar13cR2VrJc3LrHbxjLPgnHOO3WpLO5gurZLizuFmhf7rgcHsa4/wAfXUs91YaXG4w2JDngFiSq/l8351rUnGhRvD5HHhcPVzHH8ld6ttyfpua0HiXz7SS8g0u+ls42w021eBjkgbskD2pf+EosZdVtbKCGWd7kRlXjUBV3885OeAcmty0t4LG1hs4D+5hQIBgcgdz7nqfeuA8EWaXHiCe6UEw20bFCOg3ZVevtu/L2rKc60JQhfWR2YbD4GvSr1+RqNNaavW+1/O/5nb6hew6VaG5uQVGdqKvLSN2VR3J/z0qrFrsH2qW3vopLCZIhOFuHXDR5xkFSRxgjHX2q5Pp8Vxe2124fzbbcYlz8oJGCSPXjrXE6tEmuePobEhTHGFhYDuFDOwz68sO1XXqThZrq0kjnyzB4bFc0Z392Lk32tskvzudBJ4nRLQXsmmXwsdyjzyqjKnowUnJFalvcRXdtHc20iSQOu5XGeR7/AKj8Kr68gGgal5qgKLaTHy4GcfL098VieDIXu/DFzBIZRC0zopTggFRnB+pNHtJxqqDd7q4nhcPWwUsVBcvLJLe90+vqi8/iOFYpbkW88ljE6xteIF2ZyBnBO5hk4yBU9/rUVmY41jkurl18wRW67mCD+JvQfWsnxiYdL8M22m26+WjuEVe+1eST684z7nNXvC2kCz0YPcxMZ7hQ0mcghMYVPoB27VKqVXUdJb2WvY2nhMHDCRxkk7OTSV9ZJW1fbre3kizo+vwa5DJJAkkZhIDJIBnnoeODnBpL/wAR2lheLYiKa4vGIxFAmWOenJwKntrKw0mG5ks7URqo3yKhwW2gnHP1/WuY8D2z6hqN9q9z+8mXgEdmfJY/lx+JpyqVI8lP7T6kUsLhKqrYpJqlC1lfVt7K/a/zNyXxHDbGeO8sZraWKIyqkgU+aB/dZSQT/wDr7Va0fVItas2uobeSFFcoPMxk4AORg+9c/wDEExizsM8S+Y5XJOduBu/XbW/4etvsGhWds6MCI9z5/vMdxz6YJxRTqVHXcG9EGJw2Fjl0MTGNpzdkruySvdok1HUrfTI1eeQhpG2xxopZ5G9AB1P+I9artq9xFAbifSL1IUyXbfEdoHUld2cAZNR+JdMuNSt7a402TZeWkhePcwHBHI+vA/WsX/hKbq3jmsPEWmSwpPG0LywqY2wwKk4OQRg9Qe3eirWlCbUtF00Hg8vhXoRnTSnL7SvqvRaX09dTq9N1Kz1OzW4tpvMQnGANpVvQjsao614psNCnSCUSzTMu5ljZTsHbOT35/wAmrOl6Xp+jWjRWxmMUsm/LuG5wB2HTAFUnttN0i41DVNQlWR7iUt5rxgbFxxGvJycA9OvHHFVOdTkWqT6voc9GngvrM9JSh9mOzfrbtqP0vxno+oAqbn7K/XbckKPqGzj8M5rW03UE1XS7a9SN41lJKq/BADEZ/HGR7EVgLYza+Wlu4jYaUnzC3ICyzAc5kOPlXg8D/wCvXSRQbbeNYXXy1AChRgAegxToynL4np+YsfTwtNWpJqT3V7peV7av8u5m6tr1jorot15jPJu2RRrlm6fgBzVS312OK9sUvbG5s0mRgjybSrHGMfKTg8YwawNJQ678QLi4uAGS2Z3VGP8AcO1B+Bwf84q74w2poZDEbll/d+obeDx+G7/OKw9vOUJVE9Ft8j0Hl+HpV6OEkm5zS5nfZvay8upraR4ig11LgW0FxGISrFpAuCSeAMUmo6slpqFvZQwyXVxKC4hTAKoARliSAOn6VS8G2r23hpJVx5lzKZCCOig4H/oOfxp1w0WmajeX5LGSUBnZjkYUcAe1NVZ+yUpPV7nJiaWFpY2pThG8Y6Jd3otX63Ywa5ZtYPPOTCscjQurjLK2wrjAzntUQ1wR2InuLG6hgBwZiqkLnOMqDuGeO1YHhi2N1fPfTfOUlDqjHIMhOdx9SM/rV7xNcG20d7YMpa4mUttOMBR/iRWCxMnDnf8Aw53yy7DRx6wUE5NvXXbS7S9O7+46ObXLaOQWaRyXd2wOIYAGO0n7xbOAMH17imWOqxPe/YZoJba7ALiOXGHXAOQVJB5HTP8AXGd4chTTNNYmMG4kG53x8x4GB9B6Vl29+brxyZWLCOAPGo/u7VK/+hfzq3iJLlb69DnhgcPVdaFNXVOLfNfdry2t+PmdHdajFYweZcbnaRisUcY3PI27gAfQ9arJqSz6jNbywtbTxYLxtgkrx8wIJB6+tQyiM6jbzrnzY1MQy3AB5JHoT0zXOWd7Jf6/NfNyuw4JHReAB+lE67Uku5GFwdGvh6k7fBG7fnfRJen4nYTTwR6as8hyIwzMuM8DP+H6VS07VU1ctLHBJGqkRkvj5j17fh+dZuvX32fSWtwcPcHaARyFBBP4Vd8OW4g0yxD/ACGV3djjHJGBk/TFP2zlVUVtbUUcHThlrxM170pWj8lq/wBC/eAfa5BwAHXkVWmY+Yo7A4P8qsXD4nEjAE5BYEehqtI+5s8Ak9PTFaylqeakSIzYBUkkkEgdiDxioiNuDx0xmrEaA5GAQMfif8/zqA5KrleAMZ9az5uhQ1evWjGGxjqKVV+Zlx6AYoJBbdzjHalcdxG5IpwyScchelOKL5Dybv8AcHQ9ef60gXHU9s4ouFxMsuSOvb25opCwDH3/AJ0UXC51QkLHjj0wuKXJycgqB65yaVjkHIGR3HambiygqcqOeV616RwkgdgPunaPfJpN+4YBKgeo60m0sMHjH6e9NEQwCrA9wH4oAXe+7CsW55HpQQxJKggj9KXI4O5c98MCM0qkbhkq3pzQACNVBb5Qf9nikMZwp7dyD0p6sgyAQfb0prtEy8nnPqRQA0x4fG9hnkAmkcnfjnGOvSnfKx42kkdSaR5QoIB3N065oAbuzgBvlA6Y4pmQGGD1/u9qczBsPt+bngGlDjbkpjGR0+7+GM0ANIV1+8zA+hzThjH3GJ9wBRhQAqovJ7DtUmME88Y60AJwBxFkHg85xRuIB+QLjsQaj/dsSSxZQPoKarKQx3OPz/LmgCZHXPykYB9cA0kzKgwUBJ7AdaCxI3Bht9/WmhmBI2Hk988/jQAjMq8IeMcjJ4pfmJI2cZ9aazjZ+g5/SkZsAAkgD+HcM0AOUncecAetN3rggEEHrgdKQDdhSODxhh/hTwjIpPycHsuP/wBVADAHySN2N3OBTgsm47QeDgmjdIxxuCk9z0+lOaYjAbkHg4HSgAVJCf4j25H9aTIH3mzx34/CkLrkjGAOy5FIQHUFmXaD0z2oAAUJA35HYZzipVVSvBGBwMCm4jwpLKBnIJ5qVdhI2nj1pARZPI2ADPHPSlCsFBAKj61OAV6KDjjgdKCGHqe2aBkBDY3HIHQc80uwcD5t2f7xqXDA/eHHfPFMIIAwCD3B7UAJlwQNy+5znFRkEn5ZB83pzU4HAA2jsMUx2UKzblY+nFAELEDPmOnHU5oKR4yGBx/eAJqRSTGvAz/umghjxt+Yc5I6/pQAzy8kqpGMZwRxSqgCDoR6inJuCjc3A/u45oAQY+Yc9cjqKAGMuDgbSp/2uRQWGzKsceucc1KfL6hlGP0pBGpP3uT1I5zQAxHwCAcfjUwkCkgge5NNFrtBKsxPOQakCx+VhuCKAIi4c9D7E8UjeaoBUd+QDnNWA6MMDnPem/Kp++hPoKAIlLO+GyuOu4U4RHd83T8qnwOpwCffNBUEZ2twMigCHylVcdeckileNAPkI/DrTwVyDtPPoaaxUtyme+dpoACpUBiV464NUdXvrizsC9jaS3dw3EccaEgH+82Ow/XpV0INrAx8KRkg00CHI6n60pJtNJ2NKM4wmpSjdLp3OL8OWr2N9JqepWeoS6g7EgC1YhM9W+p/QVo6/q2qXdlJZaZpGoBp12PLJAVAU9cd+feuleRYEAdcozABu2T0pz7MABT784/zxXPHD8sORSsj1KmaqriFiKlNNq1ld2VtrL9CrZ266fpttaorbYYwgI7kDk/iea5/xbot3qSQXtkhN3b9FOMsucjGepB7e5rpi0UUuFPGOqn+dPkwoO5Qw4zk8Vc6cZw9n0OPDY2rh8R9Zj8Wu/W+5z91d3urWTWNpp91bS3A2yy3C7FgUgbgCeWOMgAeuaz9Ht7zw/HqNtFptxdSSTf6PIifI68qNzdBjqc9Oa6mJxvl2hh8+VwePujvVa4mFuiszO4ckhQOjBicfl/KolRvJTb1OiGZclOVGMFyPVq71ad99/K366kelwPo+hgXdw0zwB5JZC5O4jJIGew6c1xPh2C/uL2TXYY2lkguAzxqRmRXDeYBnqcHjmuh8TX839kz6fZ217JO+FdkgcoFOGPzAY74wM9TT/CSCz0IxmO5huFZpJVlgZAc8DBIweFHSsJxVSrGmnpFfierhq1TDYCripJOVRpW/u6307O9iHxFJqevW0Wnafp91HCWDyyXK+WOOi89eee/b0rf0nT00vT4LOFciMcv/eJ5J/P/AA7VPG/nIrCVegI9RmpUfdHlXzj0711QppTdS92zxK2OlUoRw0VywTv6vu2cf4p03UNX8QWNvHazNZRhVeUJhQWb5jnp0xXYSBvKkC4VU4AU9BgVKCwTccjAyccZFRXRJtbkqMkxBgPw/wDrUQpKEpS6sWJxsq9GnRtZQVvW/UHhOJEYFlP3lYDBBABz+Ga5LQbW+8L6jeW81rc3FjIMxSwR7/mGQN2OQcHn6e+a6m8uoo8dleEsvP0P+NUru+EMKbGJIZsjPof5dvxqKyjdSbs0GFxkqNOdJq8Z2uvTY57WtH1XWlbV5YGUxMohs2x5hjBO4kdN5J+7n1HXGdlpL/UtWtrjZPY2Fo24+YPLad2AAXb/AHR3J/CrEGpmUNuPyjlc8e/SrdxcKYDk8AjcAc5PUcflWcIQu5J77/I6J5nUnTUHFe7dR8k9Pn6vvc52ay1S08WDVCLq404kkw27bivyFMeWSO/zZAPFWdbnuNY0yWwttIuRvAPm3EYjSLB5YZ5J4PQVq6ddN9laNmUtGzAcdQDx/Oqur3rCCSGMFpSAAVGeCDmm4RUWk9GL+0XzQqOC5oKyeq22uluzKm1P7NBFawEvHCqRAnuAO+KxDNq15ML9ooZ5EBENtOCDGP7wGQNxx169MdsSSwtHMFHVRkipLebZLmRmAIwcHmuecOZbkYbGyoSlLlTb79uq6b9ytNqPiHUYzZfZfISceW7+WRlTwQSSe2a7DSkK6d5FuCoiURrzjtkf0rDFyWjYl29AOo/zxV2yvJ4XGMFWIOD39RSotwleTKxmNWIioQgoRWtl1fdlePT73QfFralb2s02n3m7PkLuZNxzjHXhsdOx7niodZsb/wATXMqrA9rFCXaBJ/kaVye47DAwM+orrEuTLbREON6tnGfoapXOoxw3RkaPzIi4JwfbpWzpQ5XG/us2WbVVUjX5V7SKSv6eW17aGFcXNzc6VYadHb3NkkKxm5mZTGRtwNqY6k8HPSqet3MtzYTpCjOzkBgBnHP+H86t3l0ZIy+cD5gB65Oar20iyHGAGLk5z146VhOPMnqY/X37WFRQVou9u7vfV7kGkRTWtnbQkPl2LkcjGTg5/ACq+txT3+qWsbQt9mQKpfGRyfmyR9AK3o3UkRIdoxnb6c1FI64bGDjuPTNYuKcVE0o5pUpYueLsnKV/lf8AyIbiVsB1Lq27OPbFYsDzafd30q27zNKwaJkXIxkkjPbqPyrWYGZlDnnBFQbDtIHVR37VrKKkl5GGFxjoKcXHmUrXXo79BLVZoYYzcSl5SxZ/YnsPas7T0bTzJG9vLICSQ8S7twxgf596u6hHcGzZY9yyjGCpwT7VWt53S1jEiXLSqCGHlNknOeuMfrU+6mk+nU9DDyq1KE6itLnkrx2emqemy6GfftNeX8aSja74UID90E9z6967VcQ28SIFOMeWp+6DjjPtXOWOnTec95dDEpOAnoDW5niMD7o44PtWdJNXl3LzjGQl7LD07WprW21+tvJdzM0ibVJpJBfq5TblS6BDnPsBU+pPdLZGSyBMvmDgDcQP84q6XKnbgbc8ADrTCmwArjJxzmrSfLy3OCpjlPEqv7NJK3u9NBukzXstoPtnyyYIYFQCRnjIHeqesy6olzB9gjYxGP5sRhvmyc5z0GMfrWiH2OAOPpTWYtwO3I/Glytq1wpY5QxDrOmmnf3Xsrkit8qZ4bjdj17/ANaQYEhHHU/lUbZ3Y6mlXKsAOSelXzHHz6lgqvkA53NjG38aURnfjjaR1qshZRux0GePWrDzszbmwMg49hRewcxFgNnkEjqBRUXmHJIbBAz+NFVcOY67b95sL0wwIp20lVA+bH90UwvtJyw59OM1HJJDkEjkc5YjI/WvXOYlZhkAsVx68Zpu2MtnHzEdQc01bgHIQZz0AYc05mZyB86+x5JoAZtG8hWII/2R/SnsGUcBd2ODnGPxpPnDEB2IHTC5NP8AKQcngY6k9KAGo2G/eDI7MeeKd5kbEbCSQcZWkSMdUYH3B/wpwxhiVUAcdRQA3cFyWU49Txj9KduAA2qOeMlT/hUbQKvzKE247kAVIjqRtLIxP93p/wDXoAOAMBtnIPHegAOGxgjvg96GZ89cDPTHNNKltpQg49TyKAFeNTnhCSeBxzSRxKh3lRntjr/OnIqgkkEn371GztnhF992RQBMc44UAHrk4IqMFVJ559MD9aYJyGI2Nx2KdKkErAbTgA9DzQAjKh4A+ce1IEAIBk3Y5y2aUSMM4xnsT2+tRhpFP7xyBnrx0oAeQu3MjptPbNIDEdxDEE57Ypg3SN1Kp0+ZRz9aUv5fLvIoxxwKAAOsfysSQB949vakJAUMCMH1YinLvbG5934DNPVMjKFcrwO2B7YpANJGN4Rcdzj+VB3btucZHHPapvlIDBOfY0gG+QkAbR3YnrQAwBs/6vI7elPAdgMNn1Aow64IUHnoppyqS25CwJ7HtQAhRQd3y5Hb0pHdDJtbBwOm3ipvl3jGd3sadg9iR+NAyA5AO0Aehxmkck5+cDpk+lPZGyCFB9u1KsZ4wox9aAIto35DZI69KXhRkgHHQ9AKm8pucLH9cUGI4xlRxx7UXAiWRSuSevbik4A+6Bnp0FOa2HI3Ln24o8o4HAJ68jnNAEe8u20grjvjJp5KHhXBPoacN46hQfYZpx391Bz6CgCMFxgbAwPuBj6UEc4KkEf7X/1qflSMEDJ9BikxtPDc49OaAG4y2R5fHq2KfhgBhV+oYUu9Qg+YZPFNUxK3Xp6UAOQkggjYe/z03YxYLv569QalzGccnp0xTf3eTtYr745oATyS3AAz7UggOSpHPqD1oRE+fa2WP8RyMc04K+R8xHrz0pXAQQMANzHGeRu7U3y5FxmckE+vWnkShmADFMkZqJ2kwPlxgdv60XAcquHOJjt9MUjvhhhuenJNNG9idmwntg03sS46Z7EduKdwHhiGyBkZ5I604MGO3y3BPZlqFVkIyBn2U9KZvdmHJxuAzuxnp/8AXoAi1SRkmsUAKgyjk+zKafqF15MZCnv0HfqM59KztYuMyRRlcSRtuViehyDVG+uml8sZBCrzj1PX+X865qtXlukXY0ZLxQck5+X5h+H8v8Ksi/RrKRZArORgYPUVgs+9ju3Fec46n/PFSR3BDKrDDAfiPauONacXcb1OktpIiJF77h1H+wP8Kh1BopbRwhVmQ+aoHUkdvxGR+NY4vHUlGP3o8Z/lTjcOyAHGT3HXHHH6VusVG2pNjYjuI1tpHIUbgDx1yYwcfoagmv0aOSNhyoIHPXHQfr+lZpuCYfL28e3rjFQkZwrE5HP0qJYq+w7Flbvac46AdPpinQ6k0cTsDjg4Pp6f0qqVHDjj2pyqNo44zgDHXpXOq0lswsdELtWkbB3IZQuR7BSf5VBdXgS7KdUILfTJHH5gn8axkcpHkE/Kc4H4055Hzy+cLj8K3eLdrLcLDry7810VhkIAg/z+dZd28jyu5GVII+hq1IjOAw/+tR5W5FG7GWJPtxWHtG3djsR2eVcH72TxnrjNWZJNr7k69qg2hHwgIBJ5Hakz8jKSNw6AHpzSbuBaDNCHfdnAwf8AGmNI0rMchiTn3qP72QOg4/z+dRyhshlU/K3UdqSb2AmZVeTG3JPBJ78VV+yBRxg9cn61aU5YZPJp3lM+Mr1/SpU2uoFEwsqMAAeuMCpjgqwOduMBvTmpwmHAIJXOTimmIjjOeTiq5wH21y6fd5yMD2NRTSLH94NwMH3NOWMEjK89M9MU94Vki2t0wQfWhzXUZiyyCRwF5BGcelKskcSq0YwxOevSrjabiXH3TUo0tFdMDA681q6sErCsQPKY2jdh8xxTIwXjUk/eJzirxsF8zPXBoFj8zZbuCAO2Kz54hYpsixkkZz12+tMQuqMSudw4rX8hCBwDimmFNrKBx2/GpVZBYyypmYg9TnJ/GlYkSIBnPIx61oJbbT2znila3Uvnv7U/aoLFZEBiYkjJ5+tMAA5zxxmr/lJhVwOKYYBsKZ96lTHYrqNysVIyOlMRCPlJ6HirQhCtxnnnmn+Xk5x0PNHPYLFUQAYZifTNMdDlguSSfzrQZAwz0pqxptAwBS9oFioyliCOOeaFiZjkAj3q4E45xQnA9hzS52FiqFIYZHtj2oX51dGHOcZ9qtBQwORzmhPlY4xgHvRzgUnhKqRgcc0VcJBBAXp6+1FPnYGyWG7aEZWzxlTz7inlSBlhv7/dzRFv27gm3J5whp5G7qCAfUV75kQM8YBIgwG9cA/hToyix/dwMcnPSpMJH1dfwGKQohG4fMPpmgQLKq8ltuPyppndS3Kk5/hGKWIqyMCoA9GXFSeVvbBGV9M0DGggpvLcn1yf601jv4BbAGcg80mdjkOxUH+HginBY2VgJdwPP40CEc4QDdIfqAaYWhVQNzD/AIDjP5U8hQ4JU5xyV4zSGaNBuJYdssc8fnQAE8HbkgnptyQKQ528Kc57cU4mKQA79wXsTTcbsjOMcjGeDQAO20HgAk84bmhZgeFDDHpnmgQEYwct/EPWgoR94MxBA2jNAEoBYHO4Y6c5/pQsZ2j+MHrnvUHHJ2hcD+KpVkYjPzcjkrlqAFwwIJ2qOnByaY6Egk7fbBIFDAs28lxjtyKZ5RZgpYqOuST/ADpAPwZTtDjHv1prW7c/uwwI+9uOaPsxDFlYN7bv60pAXA2rv9N+c0DJkt8R4+dRnkcUu0Hjbx/eLUwrKwH7qP6M5/lSbZVyDGgzySo4H4mgCVUKgkrmmEKy4ONvtnNKxO352k4/ujAP60Llc8OAe7DGP1oEOAUjClfxJNKVV8YZce1QNKCwOxm9iOhpfNLHItyT3+n0oAedyn5ZASOMEd6kG5MM7jJ9Riq/nhTg2749cnimC7RJAArKMkEMT6ZpOSW47FwSOxOGTj/PalAkAHzofXrVA3oG0545BwxzwR/Sp47xEGSz9cHPNSpxbtcLFls46nJ9KZmQMQzt+dRyXaqm4McZwDj2qsuoqTG2O5yBz36USmo7hYurIwkK7WPu+KZJMOAyqwYZ+as2DVMwuzhMDkndzmqt3qcjEQochR97sM44H8qydeNrjsbZ6qTGpX2OKeA27AAA9Aa50ag4ESkllUqdpPYY4rRTV18wK4wF4J7kf5FTHExe4WL5EiZIH4HJppdc7mVCT6nkVNE0TR/e7c5P4VGTbojODwOrA9K6boQm9doBXgjrkfzpy7CowM++c5qPgPtCkEsD7YwT/Q1BJKsceADuA4Knr1/wqXNJXYWLoZQ21UB49KgkvVH3QRtOMn071kyX0oAYMRzjJ/Cqe92IBbqp6n1rmli49BpGsb9fNV+BlgCMeo4p7agDKybjwoC7jjn1rEDENy3zbjSupYcgnHT/AD+FYfWpFWN2PU1UAAjGw5HqaF1MD5nPynGOOn6+lYDEswbJyemetC4UcEkE8UfWpBY3f7SXzk3MQN2GweCOTS3N7H5flKybmJVgeQOOorCLEOVwOPXvSB/MXbypJyOOvrTWKklqFjprOeOcOGZAAcj6cAVYYI6Ph9uO/HBxkfyrlIZDHyGwcY9M1o/2jJK8oOMMm0Ke3v8ArWsMUnpIVihqsxmu2fcflQZ+uMfzrLQgszA85wB61faMrM4fG049/r+tQpZSpLkAsqkZ9TjHSueU1Jt3LsPQEoTnDjnI7f5xTUiDICAc/WpfMSOVSoO5jk59zSk/IAOeSCKwdxAVXhlbgehqUPGwO5sNj5cetMZWAHfcS2cdKWaIMhIwHxgD0yOtSMFcNlhjIOTRu35YDGRiohARIWz8pHOKcsJViwYkDt7UWXcAaTO9QMcdKeSdq7MZ2kZz39aVogZcno36UCIbQCencUXQxnlhmIDZYHHHQ0LGwVQxOVPP0qZiq52qOehppViuQcE9/pSuIUBQCVJAHTmkUBYzkHKj8aNpyDuyOOD6UjEk56Z4pAOQIY1IABzkilKDeHAxnn60iHr2BBFKexPI/kaQDAQMjGQeQMU5ow6g9OMUAbTgnODS7lHOabuABQQD/EDyP5U4S8kD72O9R+Z6UAcg9Pel6gODKePpmnK2cfLUfcY/GhTnv1oaAnKg4I/CjauSOoBqJpOQM9BSl/vNjGTU2GPY4UkDJFKW7D3pgYZ9t3NLkc+ppgAbgluCKXPfPNNyGPXmkLgHrznvRYB6kMAOB7+1IGGTkdB2oyrKCOTjp60mM98Z5xSAXcSQVxxSg9OOc00qMDHc/nRnHvkGgBcZ60FgV+7RnKeh/rSg4APfoaAEI29fWlwAvXr+ppQpGAajYHPcn09KAFOSpB4pCMnnjIpQh75z3NISSd2OKYhSOPwphBGMZ6c0uTkg84HWjcTjHSmAHcFwOvY0AdicZNIucYJ9KUHnt9aAFI6HPPtRRtKt9BRSGboOedr49QQf0qTzBgcEk8euKgWNnbDMrEdAVqXy1yD5aewFfRmI/Csc7WVu+KTAJIIBoDhcjgeoziggkfewPXrigCN2WNchQGJx8xoD5+5sYnqN+CaeQCOct65FKYw3RBgetABl8kthV/GoQ8e8neifjTxBGPn2Ln6Gub8RXcVnqlnHqF9c6bo8kLg3MBKiSbcu1HkHzINoJByueeeMUmwOiUpglmTPXkGglVALFD9Mj/8AXWB9kbQJdU1W41C5lsFQGGGS4aQRrwZGJbJPI4BLYAOD82BQ0rWJ7Oxuta1xLqBdRmT7BaEhiEIxHGiA/wCsbqenXnG2i4WOtLqFCYT86QOWO4FVUHng1jx6+q6jcWVza3NvPBbpcvHGnnM0ZbbxsJJbPBAFVv8AhI7RNI1LU7qOWKLT3KTIxV/nCr8qkHaWy20jP3sii6Cx0IkBQorxj2wQaRDE52hizdfvVkrqkEN5BazwG2lktWu5hLgCBFwDvPrkkcZ+6c8DNZ0nji0jFrLDp15PBeu0Vk6Qj/SGBUfKCcqDliC2MhScUmwsdSXCgsVU/ielHmqHQoylTkYHzVzl54qtrHVUsmtblmkkaFGSIZdwpY7VJBKjABf7uWHOMkIviRWtldtLvlu5J3iS1O0vJswWkByFCAnG4kD68ZlzQ7HQspZxmLzGHIJ4wPzp+YwCCgU+m41jWmuLdpdTNpl6htyIzGojk8yUkjYhRmB9CcgA5BI2thyeJNPXQr/WLhDBBZSyQyB9rAshAwpXg5JwPeq5kKxsbwcEKVJHGGOP8KYZt68u/oT/AErPfWUSaO2OmS/b2tftUlsWjDxR5YDPzfMcqRhQcd8ZGQ61E0VqbfTLua7uYvPFqUWKSOMdWkLuqoPqevH0d0FjUjkZQTncB1wc4/OneeMnBXPfJrJg12yn0efVbmGWysYeWnnZSrY4JXYzblzwCOG7ZGMwweIoZZYlubG8hE9u91GZIhI5jXbhmjjLMu7eMAjJII6ii6CxseawLF9w57EEUNMm4MTk47/zrm4vFNvIL5fsV0ZbFz9qTfGI4QF3EGTOzK8gqCSCp471Hf8Aiq2sraK9S3uZIZbdbnCxhcKxG0HdgFz02KSTnPTmolNIdmdN5jqol+UqxIVwBnI69/cUwXJBCuQRnknj8q5qXUbbRmhsR9su72eRzDC0/mSyYXn5nYBVHPcAdhmmWer/AG2CeVFkQxSNERuBBZeuCOGHb65HasJYi2qQ+U6O6ucnak3zE8HqvHrWRNeSTtlcqo569eOn86aZJJchTll568GuXvbmbUfEUOn21zNHBaL5t3NDKyZJ+7FkEdep9B6c1hKo6ug7HSxXRZgvPBJFT/asHOeM5Iz0rjtM1MWdrcXc08s1rPetFp6F98kozgBSTkgtnGTwPQVsWupie8uLGWB4biKNZSrEEEMeMEH1yKylBp3QG555aPbnk85z3qF3KnZu4AwcH865K11h5b+51l5LxrFQYrWOOVhC6pnfM+TtA7DOM44BNaU2rWlhpx1IxXzxzQi6k81ziJSOFG47VPIAReST3AyJlCVx2NrjaYwSMYyAKieM+aOex4zwaqQ6ok9/bWv2aeH7WrtE8oClgoGSUzuVeepA6dOhqK88QWlobtRFNPFYFRdSxAFYSWxg92IHJABwBzzxUqMk7AWN2UYc5UZ59uKmRsgFiWyTz60lg51DT47v7PJbrON4jlADBScjP1HP40qxGGQKRnOQBnqe2Kd09ANJborAg/iHf1wP8mpEn228iMDh1Iznrz1rhNU1S5fWtNuLW6misUvhagJIVW44bzGI/ugqFH0Y8gitVdQgitZ/EF9cSraylUtIVkch0wQhEecb3znBHA2nghjVtTjZ3Cx0TXgyj5O8KCDnnNRtKW+YcNkgc/59azodWWbVhp81pNb3JthdBWKsoTcFPIJ5BrJTUZ9S8RuYkki07TWdbh1nCrJLjo3qqDkj1IzUWlLcdjoRJHKJA27d0+vb/Gg7CMEk4HbtWVba3b3jWvkW8wtryUxwXB2/vAASWCZ3BPlPJA6g96iutbgt0naOGSaGCZYJJoyNu9mA2rk5YjPOBx9eKXI7ga7NibI+bnLVLG+SCfp+lY01/FdaiNKMd1E87uizqxiYsoyxHRtvQbgMEkAE1Yt7iUXi2a2s7RJGCbgnKem3JJYnHPehw0EaOwNhiQOfyqQBSpGOMgg1WYyRELnJJzn0qqNZX+1U04wTqZmdVkZNoJQEtwcEqMAbsYJIx61nyt7DNDyFwTk7s04gkBUUDByD3qha6tbXd7fwRE7bJlSWZiAm7nKg56r39OlUdEkn1S+udbeW4WzmYR2UBlbYUHBlKZwCxHHAwOec5pqDSbYG6QAOVHOSCfSiMlCHHJ4Iz7U2QgjA6jGPpmmSzxW9s0ssoSOMFmc9FUdSfwz+VSkwJ9pbJ7nge3NKwHlhQffrXGQavc2vime7vprlLSfTDcJZbiRH++WOMBM43sAM/wC05HFakFwdJjtobySe41S+Zj9mWcvtPLME3NhUQcZzyB36Vo6TQXNprdGZnHDHrTgqhQV/hxwazbTVluTfgRvHNZOUlRmAGduRhs4xjHP1rHs9ZaVb3xFfvLbaSYwtqrPxtBxu2d2ds446AdjmlySd7gdWSDGSMZqEHJyPSqNnqSvcPb3NvLaOkBuGMrodiZx8+0kKe4z2B9DUdrrcNzd2UcdrOI78y/Z5WwokVF3F9v3gp4xkDOQcYNHI0BrKOAT06UqkEbc4PpXM6lqP2rxPDZW01wYrI/vo7WUq1xMwyIvvAbVHzMx4HQkZ5uy69BHYW881tcQzzymOC2ZQJJW6cAngd8nAA/Kh0noBsFiMDuaAx8vA59RWVp+tpqWp3VolpcxvaErM7qAquCRtB75A3AjjBrWyuBz8tRKLjowDK49u9KrrsIUnis3WZHisS8V3DaASJ50srbcR5+YKcH5j0HB68c4NUNM8+LUbq+kmnt9J8tY4476VyzEEkzHecxgjjBwSBk7cVSheNwOhfCoO5pmRyD1BxxXFLf6hqlpcCG4uBrF0S1pbiV4o7WAPtEjAEK3HORuyWGARkDqhcNHqCWn2aVlMXmG4AAjU5I28nOe+OcDHNOVJxAujt7U0HII7CmkkLnuaUZTOSDmosA4Y/wAKbjjI/KqmranDo2mzX8wDLGvCZwXY8Ko+pP4cntWTZLdaiIg2rSx6kkkVxPCY5Y0SLJOxYyV3KcbSzbs85xkAVGDa5nsB0IXdnnGaeMgc9M4rE1rxAunWty9pEtzLCNjEt8iOchUOOWYnA2qM9ztHNLY3P9mWqf25qcCahcN5skc1wqqrHjbGpOAo4HHU5OT2fI7XA2wpYE+3akKkDjAqraalZTPsjvLaaUk4jSZWJ/AHNYmp6sn9vmKa8li0u2iUubUtunuGYBY96cjAx8uQcnnIOaUYNuwHSBMY4yMcUdDXNx3urWFhbWDmN9Xvp5DAjt5gtoc5Jclju2g8fNySBk4OVtLlofEl2P7QuJLGws/9MknlJUzE7sgdBhQc7QAOBVeyYHRM+SevNBbOMHvjiuS1LULu78PzamZri2a7PlaVa28hjZi3yozEEEk53YzgAdzzXWQxyRwos0gkmCBXYdCwGCfz5pShyq7AOpbnBFM+84HpVfV9Rj0rTZLpkMr8JFEv3ppDwqDvkn2Pes0aTq02mPJNqskeqsVZWhkZIYcMDtCdG4zncDn2FEY3V2Fjdj3KoqUZIxxx3ri7rV86y0cEl/Lp2hwsbmRLgqJpAPuyMWAYjb9SzY6V0d3rltZw2TbZHmvABb26jEkhIBxg4xjPJOAO9OVJqwGgGYNg9B096M7T06CqFvrFvLcahBMptpNP2GcysNqqybwQwPTAOayNT8Tmezit7Gxu/tGpRn7BI2VEnIBfK8qACX5xwO2ahU5N2A6YNyT6+tIHIzk8GsYXv9kW62apd6jJZxhrq4eVFC5Gcs8rgZPLYBOAfSkufEEVrZLdS2N6qFPM2PGFYKThepxuJxhAd3IyBT9nLoBtCTnk0qsXwTwTWPcXEOjSQWatc3d3cO5hhM2+STHJOXOFAA9QKeNbhayknMM26O4NqsaAOZZB2Qg4P1zxhs9KXs30A1s45B5pGb5eB2zisew1O9u9Vkt3tGghhT98rhHKueQN6SEZI527cjqSARV+3uZJ5rhWtZoUibYry4Al/wBpcHp7nGfw4Tg09QLAkyw44xzTcnPSk2/vOeg5qQ5wD1NJgIGDYGRmlPGe9JgYoz8oA5pAKc7s55xRSEEj1ooA3cxsfvEEdmU0CSNjkfdzj5l4H5n+lKRtOdhPGRlBUXmITuIdfoQM19EZFgOCThwR7gc/jShlLffXPbHWmwkEEsWA6ANzmpGJdgAFYe/WkA4cAZbn0JppJPKn64IFOCZUYAGPwprROeQ23PYYoAr3wu306dbF447p12RyNgiMk4L+5UEsB3IAyM5rFez1O60hNGvhAsTwrBdXf2lpHmj4DEKy/ecZ5LfKSDlsZrbIdMfOQd2Dnp/KqjzlYlyBkhmGcZOCO3vUylFbgUdf06TWdPhsIvL8oTo80c0hVJ0UEhGIBON2wn124yOtFxpFzLqGkXzTwXtzYLMXFw3lCV5Fxv8Al3AYGQFwev3sjJtm4DMQNrAYPYgA4x17VM7KgZXbGzgjH86j2kGUkyja6JJaQajMt/u1nUY2DXwTasRA2xhEJOFTdwM5PUk54yT4bvY10qJJLJLbS5BNHZGRisswVsSyS7QSwY52hR1Pzemw8uxvlc7vVug5zn9KYLoFNxUdTlj68kZ/Co9vALMp3miPf6JrEJ1BXvdQQpPcvFgcD5VChuFAyByfvEndk5pXui6odTtL57m0SC3jEVvBGpk+zLlc7CwwWZVALEDAOAKvS3GJpEGdhIzjnPHNOe5kZEDhguSckdfp+YrCWIunYZlx2cn9uXWr3UqySPGILeNM7YYhgkcjli2SfyHAqPU4dSvJGEdzbG14U28ocLLnqXZTyM/w9D3z0q+SpQ8nIOQfSlQEDBAxvzn8a5/aSvzAUZLs2Glyadd6gY5bxJYIJo4diQu4YjYB91VycZPbr0qDSdPk1PV7OGUwjw7o4UWkEB3xzXAHLbiAZAp384GGyBn5idhUG1sAEFsnP0qeNpIwcAjnt2IzWtPEWdmBDPod1qFzbnVZLK4lt7kzJfKm2cIH3LGBgBR0B5bIz3OQarpuqXt4ZPtGnTWe8lLS6icxbcfecBv3jZz8p+UYB61srdK0AdycDaAOgJ74+majkuIknDJnbgF9uOnWux1YJXJ1MTVdNkuPDlnpkl6LrybiB5JZRs8/YdxXKfcBwBnDYAHU80gF5YWt/HaS2631wnDEu4VidoLyOS0rAYOSBnpgCp7i6L3GJCdoPGB0wMVn3DyfaNyuRsPynpu9xWPtXJ2RSVzM1DSwmg2WjW7LIiTpPci4bAnYEswc4PDNg/QUuo6Zf3BsZJtQhnkt9zMzoAPMONsgQDa20bto4wSOTg5mKMRgHcTQ8pcY98UOLfUtoiudJlvtQe9R42P2UWo8yR0wNxLbgmBJndnado+UVsQqRCkWAgUBVCrtUAegHA78VVtJ5UYBDjA3bgM4q+sZ3vvBBOM7uDzXPU7MmxHMbgxN9lWFpDwPOYqo468A57ccd+awrLw7dxaYtjNcIEkLTXU8LsZbliQSCcAqCMg4ycDGRzW+x8lFAAIByafExYjOe4P41kpSitAM670zOoabcWUUCiySRIYXJRVLqoByAcgBcYx3PI4qGTQZDpOoIl0ralfgCa5ZdgI6BVAztAXIHXnk5raRSGLDOSdoPp/nFBjcJk+maXPJaAc9caJcS6Vb2vmQeXFOC9u2ViKIDsj4GWUHYTnlsdsgC1Jptxc3+nx3NyXtbQiZgoCmecH5CQBgKpJIA9eela7Qh0JKnLHNQx7xNlgdxxn6iq52wM9dOuU8RzakJowJjGpOAz+UqgeUNwwql8uSDk4A45NUW8O3y2KWSzWrwC4a4lDq227JcvhxztA+X5QWzjkjv06RiTaGXndkkd8/0qPDpt3qNh9P1pKqxjkaSC3iSWYyyAKDJtA3EYycDgD/ADzUWrWt5c2bpYyxwzyKP3plKlB3KkA89QD2ODzjFWWHmwqAAWHQ/wCe1EaY+ZznAAHtWSdndAY2seHbXVYdPh8tI7K1mDtAuQGUKVCjH1GfbNTX+lz3V3p1wnlSGynabynJQOdpAIYZxjOcYOfataMsBwMgfjTWkKseDkHnin7SX3AZtppE9u11dvOJNUuI9vm7MJEB91FXn5QTn1PU9gKMXhq5/wCEXudKNzGhlh8tW2lwGPLMzHDMzEnJ6AEDBwc725mlJGeSTx3FOWYFsEcZOafPMDO03SprCWWXy4RuQJGu95mVRnAMj4JHJwoAA/WmaNpV5pVnbWRmiEFsHJKZLXBYkktkfKMknAJOcc4GDrPJnPbimbiAME4oc5NahcxZ9OvINSvNVRkkkKAQqq73KBcLCARhVLlmYg5PHTBNa1ibldPgN4IDelP3wiyEB7ge3api5HOOMUBeS3bHNKU21ZgLgIpIXtjpWLLpd4NWub+O4jWScrGk7Dc8ESgfIiEY5bJJJ7/dOBnaK/KOelGzI+nc0oz5dgOWTw1fQ+H5tLa8jKyKisqsQHy2ZWL7d258kdCAOOa1rOC/tzbxPPataohDqkRBDZ+VU5wEUDHOSce/GmY+cHuaXaEwOhqpVW0AzBc99pHFUdQsp7yW1iIh+wpKsk6Fzul2g7VIxjaG2tyeduOO+iHGQDxgcU5sL8wB/HioUmncDFuNCS58TQa3MVdoLXyok5+V9zEsfwOB7/hSXFhcrrb6nbtAZWtBaoZd37kbyxO0cPkkcZX7uM8mtonBA7E96hY5J754q1OQGXceH9vh+awt5j5l04ku5nbY1wWIMuSAdu5QV4Bx05pl7oct5YWEMskTNbXCzbELQKNqkKiMnKhdwwcEnaOlbKHeAd2cDI/Wh8LnA96OeSGZd3osk3hy908S28U93v3OiMQN3XcSdzHqNxOec4xxT1XU4YJvJkt4T5IjtYQS0cZAwGZioLc44wBgd+a0iQw5JUYHIFRtggDr9KacuojmrPw5d6XqVrcWF/Gim0+z3UzxbpZWaQyNIM8bicAbs4HY4rU1DTbm41m31G3lgDxW8kCCQN+7LEZcY+9wMbTt+vpe25AwOg/WpfudcnFNzle4GRoGl3GlW7pcXCSMzF22Ly7EktIzYyWPAx0AArTcnJ4PHXFSHgE8Y9qMhsnH4Y61Lld3YGD/AGbrCzpfG4sbi5OeJ43CW+e0W09OxJG44HPYTalpdxfW9lC9xHOLedJZ0nXatztBIB2g4G7Bxgg471sKSik4+Ujv3pymPZjdgHmn7R3Ax/sM1teXGs3P728Nt5EMEKllSMNu254LktgknGOnTmrmni9awgOpeV9s2/vRF9wHPQfhx9QasLKix5PUH+tSMDGXVhnBIIok29wIv49pB609cH5s8ccGm4wCD8xPApF4Yj3zxUtAU9W0+S9lsJVWNvsdz5/lSFl3naQvzDOME56HOO1R2mk/Z5r64uJDNdXxHnFcqqqFwEXuAATz1J546VqO5Un2Ofwpuck889qalLlsBh/8I1A+p2pDyJp1qu6C2S4lA87PEn3vlwCcY5ySc9q1mjiEyExqzKAAzDJAHueanCntycDAFMC5K7+xxQ5Se4Edy081rNFBMYnljZY5euxsHDY74JBrCj0GRtIsNLmNvDZWhSSRYCWad15ySQNoLZY4yT0yK3im9gvTJOOcVIImTgj5h271Sk47AZF9pt1Jqj6hZyQrPJaC1WSTJ8kbixYLghs5HBx93GSDUdxoUDeH7nSrVmVp1JkmkJZ5XJyzO3UlsYJ9/QYrcCDgZ46/hSqnzZx044pe0YGVBprSait9ehCYl2Wtup3JBwMsCQMscdccDAHrWqCSck8etMaJjtXPPWn7WAJOT71Mpc2rAzdSsJLq7065jMTiymaXypCU3sVIB3DOME56HPtUs0Wp/wBnXQS7hW9lGYyV/dwemMDceD1PU9gOKuKnzEAfe5pSpJ79MfWjm6dgMG48N7NGtNMtnjkhilEs4nJAuWAJy+ASfn2sR3xjI4Iln0m9XVIL+OeCeeG0NsGmUphicmQBRgjtt+XgdTmtgh+cqRgYJprs5U8H8O1Vzy2EYs/hwSaBeaf9q8y4vHElzcSAjz2DAkcH5QQAoxnA7E0/+y9Rl1w6lLdWyfKqIqoX8hd+WVM4HzqFBcjI+bA6Vr8nCtkEikH3ju3YGO1HPLUDFutJ1a8lMk95ZMDu8smFz9mz3jXdgtxne3IJ444NvVdNub+5snSdNlruYecN3704Cy7QMMyjeQDgZYHtg6mNyDAJBIpRk5BBz6VPPK6GYWo6FJdao18HjZmtRbDzJJE2rlixZUwJAd33flHyj1qxf2V/LbR21lcwW8CR7XQIy+YcY25Qgovf5ea1ChbGeB/9anCNv7pA60e0lp5AYDQatp+mGOx+zNeTyrsjWDZbWy8A4AOcYBOcnJ6Dmt0nrgcZ4z1p2NxPI7A0/ZtI7H3qZTvugsRkHAOCef50u0gjNSFSnY4x39qRcAgMfc/WouMaVxgfnTByMZ5qaY7D6844OahI478imhDguMUUjNyBnnGKKLAbqhchvKC+4xmkDxt8+QCPTqPzpTcADiJSemNwNBLvghFXHXK9BX0VzIhLD5jG4IbjOM4/GlecgANIzD0wc1Io3RIEY4wDw2O305rJv540Y7OcjPXp7VlVqckbjSuXpbra4JkO3aalS5OzeWLYGTlcAViiSKRVGTk56HHWlu7ib7HJBbRPIX3AuJvLZcjqpweRk89sVy08Vdu5XLocfcapJJ4nXxN9lt5Y7iWPT7INkSGM5DTLx35weu0dhWpPqf8AaGspo95YQS2z5eRXIfai/dkYcjDEcLye5x0qpY6Vc201tNNCs5t4RDaqZgiRKBgkKF+8e5/AVDHZ3dvqM16ImzcSeYyfaMAkKFUMQuSoAOFPAJzzxiJSU2M07HU559Xntmt47VLeESPmQf6PyNiuR8uSu5sDgADk5pLbxFJdaJcakLVY7ZZiYZpGKgQAcyuPvEHDYVRk5HrkZT6Zc3FldWZLR29w8sswjuNrO755ZguWABwB04Gc45mn0u6urOO0njZrcyo0sIuMI6LgJEBt+VBgcDrjJ5qUooaZftNZ1O9t7W7ubGC0sXTfcSSz5eJFGS+3sO4HPAOSOMsbxBNFoUOorZItreXKRQRSEieQNlQ3TAyMsFweB19JLxLu8sbmza1RFuUaNmS5AIBGGxlcDg1Xt4Lwz28k8CTNbpstozMEigGOqqF4btn04GKUeXVsdyh4ru7i51uHRtPMpjUxrIVJCyyvuIVmXBEYRSxxyTxx1GEkUq+MbKLToLOFLe9FoXtYTEbhQoMwYbzkL0z/ALQ5rpbzS57m8e8W1jjnbYGInznbnaQdu5WGSMgjjg5o0vTG0mWSSHTbYSzNlmRlTAwPlXCZC8Zxk5OTVqSSsIZe+IpI4NQuLa2SS2sCBPK77fMfIDKnY7QTyTycAA5zUNpu0uM6jNYhtY1iXCWsZwV9EzgkKq4Zj69aWXQLmW2SAfciuTdKN6HdKXLbnGzD9cc8Y7Hgi7Lp14LqymjVvNsxII5JrgSlt/3icqOe3YAZGAOk+6lZCLNhqUv9sXen3SxHyIEnkniJCrkkbSD0OAWznkdqxUuVe8uPFc9tD5IXy7WaUACK3U/60g/MWcnCgDPODgGro0qdtNu7BIGV7wN59ybgGSTPB3HZjpxjGADwKfLpN5PYQw+WoMEwmDNMCuVUhVCFdoVcghemVBOTkmfdTAde6g+laQuoJpMVvNcRLLcA43NKR8seB8zOWIHoACe2DZi1W4OrWunz26RNPG8rQeaWlhQD7zkDGCflwPz7VVbTrmW7sZJY3misstHHLdltz/8APRmK5JHbPA7U+PT7sarLqKRspleOSSNbvaDsXaoJC5Kck7ehPXOMUrRsBWvdZmhTUruyhE1nprATTSPtDvkBkjBxkqDySeTgAc5qG+utUtNITULywEbMvMbSBipJ+SMAfMznIHTA59MVM3h+7eGODGI47k3SDehzIXL7nGz5+uMdMdumL0umXTXmnTTwtNFZAskMt4W3yHP7xiVyxGeOw5xVqolsMoLPc/2pZ2RgSKSeJ5Hg8zdLEgHLvgYAJ+UAd+/GKal5K39ovbxRGDTg/m3ExIV5AMlFHHTHLZ6noavppt4msSal5TDz3jd40u9gPlrtCkhcleclehJ5z0qMaJcNA9q8W+z8553hEyr5zM5f96Qg3qD246LnOMUe16MBt9q88GgWd9ZWqre3/li3tny2XcZxnjp1J9qjt5f+EetoNHiNvcXbK9zczykpHGvJaWVjk8tuAA/THNnULG6vr63vTF5MkMTRBY7gDAbG4oduUYgbcjnBOMcEMutNubi/kvVt4RM8aR72ZHaMLu/1bFMoTuOTyenpUqzWoXJpNZeOwSSazMlzPcm3tYUJQ3PJw2G5RcAkk9Bz3FOF7qNul4s1jFmB02zBvLiYFcs+WOdi98cnsO1RXNte3F1aXIhRZbTd5ZeYOCWGCTlc5x3z69c0XNleXWkNp0kTSFyDLLJdbmfDgkEbcYOCNowMEgVNoiLmjPBf266oLSKOafOJhHh5IwxCNzyARg47Zpb3UWivoNPt41mvbgFgjNtWKMcGRj6Z4A7k4GOtVre11KGeGTdIyqHLobldsjN3xs+UDsq4AwPfMd1ZahLqcuoQoIJmt/s5IlViqZ3fLlODk988gccVPKubyGOm12ez0lrm7s5BcNcNBBbouGnbcQm0HOMgbu+B68UserXUOtLp9xbRSTfYzcYt36EHGz5uDk9GO0dfwW5sbu4Fl5duqmzk8yPfceblthXLblySASQc5zzzUcOnXkENzsize3P+svGnBkyeBtGzACj7oHA96pKNhDbXxBdzLeg21vFDZsFmu2kPkx4GXUcZdl6cYByeRxlsXiK8ltdOlksUgN5JGkVvI5MrE4LsAPuqoycnJOO2RTH0FzotppgtsWkDq80f2rm4IJPz5XkFjuI+nSl1DTLvUdRW9ZWgmERi3R3I3KCc5U7cqScZI6gY4BOWo07gb1zPNDbube2NxMBhIgwUufqeB9a53/hIr7+y77UTBbfZ7MyAyiRtlxswB5Z7gnI3HuAMHJwzVLnWLexj0m1trmS8mxC18wZ1jB6szBNoJBwPTv0p1rolxFbW1jLDHPp9pjyLbeEBOScynH7wgnI4AzyQaIwjFe8Ml1qV9aS00FU8t7yJZ7zcMmCAEE8kfeLDaOOME4HFa0CywSpb29rBDp6Q7QVYhtwOAoXHQDuT/jWW+maiL+8v4RsmmwcC5wAyptTJ28qOWCnjJ5BwK17KGaysYoJ52uZY12vMwwXPc47df0qZWSsgLIdgPXFY9zqM9vrlpYLbK32liAN4LlAuWkwOFUcDnljkAcAnWLOqsVGQOR25rCudOvpb+e8VfLeeJIXKXA3qgJO1G2/IDnnHfng9FBK+oEqa6XTUrmOENaWn7qBxybmUA5VfX5sIMZyTT49VvP7ZtNOls41klUllV9zBQvzScdE3bVUH5jk9MDNax0m4sIrWAwLLFaD9xEZwFVv75AX5n5PJ6ZOAKWXTL2e7u5wjRC7CLN5dwA+xV2hVfblV78DufWq5YAP/AOEhebT9QvYLcSW8chgsirZN3J0+X/ZLHAIznDHtU8Or3P8Abo02S1i2lHkkZZMmNBwJCegDNwF645OOlVbLT7qzW0V7dJ1tI9luhmCpENuNwAXljz8xz1OMZOYrjRryddSAV449QOZ/LuAHICbQofbnaPTHqOhIpcsNgLi6/LPplxew2ilJLj7Pp6knNwem/wD3SdzcfwqTW0Zo4kZ3cKiBmZmOAAOST6cCsG3sryDyybeN3hi8q3/eqFt1xjKrt6+pOTjjgHBetrfNpD6fOjzeZE0UkzXI3sGByfuYzzxxx+tKUIvYCleeJr9rKC7stNjkhvpTb2iSth3JU7JGU4AQnBI5+XkkZFS2Ij0MWnh/ToFmvCvn3U7DCpk8yPgcknhV9B1GKr/2HetcW8xJR4YDbJ5UqpsjIAwnyHa2AfmHPzHGOMWrjTr+W9u7qHdbyXMaRSMk671VQfuMUypOTyc888cVbUdl/XYCS18RxrpOo3t5GFSxnkgzESRMV2hSv+8WwBzz3rMjNx4ctJb+exgbUtQfz7hgQMyufkt0A+YnJ68j7xJPSrtxo80tjZ2ltZxWsNpKJYlSYMMgHBIK8kE7snOTyc0Xml3lwbI7HU2qsoc3W9zuABbcyn5wAQG6jccdqa5BC6hftohhgsdKi2zTIqRx7Q08jHJCgdwNxLNgdB34tWeqyT61NYyxwhooRLJ5UhbyiT8qOcAZIy3HQDv1qBNNuzrCajLb+YYYfJt0a5JEQ/iIyuST0JPOKbaaPeW1zczBHxNLLL5a3W0b5MAk/L8+AAF3DA69TSbhYCveeK7lbI6lZWHnWX2lbeHLlXuScgMgP8JbAA5JGTgYq3qOtajYR2gexR5pjHGscUgJmkONyRjsFG4lmwOB68U/+Eau9lgoLKthGY4FjmRdqkFWP3PvnOd3XIyMHreFhdf2ymoPbea8MPkwRPc5EQ/iYErkse5POKblDoMWHVp5tWnsJY4N0MHmP5Um7ySSAqscAZIy3HQDvnNUJfEtw2jXerwQI1lbSBYjIxD3PzYJX+6OcL1z6Cp7fR7yC5uZlWTE0ssxRbraN0mASfl+bAAC5BA9M1Db6DdQw2sTwCaCzA8mDzgqBgMB2AX5m9D2JJxk0L2Yixr19eNHbadYFUvNQ3JkgkwoB88mcjG0Hj1OKij1JNLMWjWQhWOyiVbi4fcI484CqAOXkbIOMjr6mpH0u9/tU6j5ZViiRsq3W35VJIUMFyFJIJA67R24LRo12b+4u0t4hLNKJncOgl6KNgk2ZCjavH155NC5LWGWH1i4W20+3NjjVLsF/IdsCJQOXc9QoyOMZydvUcEmsXlrps1zc2iwJDNIrzSHaixKRh9udx3ZwqjqcZIqG6tL99SS/jjWG48kwZEqthc7srlOGz3OR0yKNQtLm6tbaBYdiwSJIrPceaWKggbty/Nyd3OeQKXLF2EaVhHH5CXRsUs7q5VZZ0AG7cRyCe+PeobnUHk1BtPsYhLNFGJZ5GztgU/dBA+8zY4XjpmoYLfUbadZG82WMRBEimu92OclyxXJY+ufbGMYhNhqH2u+uIl8oXhjM4ScBiEXaFDhcgYH15JBBOQlFXuxiNrU8Nnp4lsCdSvBtS0JICHqxY4JCqME9+lWYtZu5rzUrL7JFNPZpGVMT7FkLjod33cDk89OgzgGG6s764vIr6OKOKaKJokJkWQKGIJYZX73AGc+vHJqJ9Juho02n28Tw+aT51wLoNLIT94livJPTPpwKr3BEUfiW7/se41IWsHkRM4SZ3bbc44URr975m+XJ+vPIGhb6rdPqVrbvaJGbkM/kF8yRRKp/eP2HO0beep5yMVDNpjvJpu2yVbaxOYLZbj5dwACsflySo6e+TTH0i+k1K4vo1eGWZFXMdwMoVXC4O3lQctt6EnnOAKXuAbl3cyxxM0EIkl42xs4UHJxyT0AGT+HAPSucbxHdrot1qwtYGt7aRkB8wj7VhwoMfoCOhOck4A70mqHVZLeLRLezuvNnAimvzvZUTALEv5e3cwyARwCTnFT2mh3dutpHNFFPa2QUW1uJAiAjje4wd79weACScZNCUYq7GLrSDXbyDQFVTG22e/Y9Y4gcqoPZmIxxyACa2YI5kvfs8VtBFp8cCrGVODvHbaBgKB/n0yBpOpxz39zbt5dzdEsrG4ACvtCoWIT5ggHCnjknk4I3baF4bOKKWd55I0CtMy4MhA+8R2zWc5JKyAlJHGTx24rl9fe51nUR4ftyghaNZbxyD8keeEyD1YjtyBn8OnZeM8+1ZNtov2bU574XUrGaXzXXOMnAADEcsqgEKp4GScdCFTkk7sCnP4hd/tMdhDAY7bdCrENm5mAP7uFFHKjGC2cDnsM0a6W1mW28PeWAJ9s9/3MMIOcA9NzMMAjPQnHerGnaHHpcqvFN91mYkRIryFmJ/eOBlgMnjgfXFPGjkahe3yXs8TXZ3HYANrbNiZ/vBRkhTxknOeMXeCegGrbwx20SQxIscUa7VRBgKOwAqXOAO3FVbaJ4baOGSaSZ1XaZJMZYjucVIxDE88Y5PpWDWoHP6vqL3epyWNvHO1hYxma/lhlWME43CMsSMLgEtg55A4GansrSCGwvNW0OEo97aI8MBjCICqHYAoUHq3Oc5zxxTpfDqSrewyXMv2a8n8+aMBQZOANhcDO3gcdevPJNXbzTvtklm6ymJ7R98a4yhO0qMr3IyMHtWzlGySA5RYLW+m0XToEZtR8xL+/vJ4CsihRubLMAeWO0YyBjHatnXgtve21zJbpefaWjtLSOdVMEc7k4Zud3IGDhTwMZFXG0SD+zry3Mknm6gpW5uFwHckYH0AHAHQD6kly6Qss1rJcymSO0Ia3t0jEcUbAYDbR1IH3ecL2Heq543vcDLn0q50rwrY6ZZzTFVnSG4njU7xE7kyFQOR1+oX3FQ6TFZ3niua902BLazsoTasyxeX5szkMVxwcKAOozk1ty6XLJqUt3bXkkUskQiJ2hzGoJOUz93JOTweQDSzaHarZ2NraosEVo/mxReWHUnDD5gepG4sD13AHrSU1bVhYwNQ06LUNRutFeIPcXpNw17cIpZIA4ASLBJyDgDO0ck4Na2vLHHZJd3AlmtLMtJcWyBGEoCnh9xGQMZxzzjjji5aaWItRa9mla4u3UKJHAARBzsUD7oJ68kk96rDwwE0wac95IbN23yoihHnzyRI45OeNx4J9fVOpG61HYj0e0i0qxvdSuJre3W8ZbkrCNsMS7QF2ggEnGCSQMnsMVmx6OtybKWQeTa2cou5tUuEEU9y6jIPzcqvXJfqBwAOa2L3RjdTJILueIw7TaqirsgYcFghGCSOOeg4GKs2di0CytdXc167kb2lAC4GeAgAUfUDJ79sHOlrfURhatrt1LbKujvFG90witZpfvSsRksoPAQDJLt1xwDkNS3ayaTHY+HdIWeS9ugZrq4iIEwTP7yUs3AdyMBjnHbkCtCPQbL+15NTlhjeRoREkTRLtjUcnHHUk9fw71JLpjTX892l48MstuLZnWJSwQFmwhIypJY5Jz29KalDRIZV0W0066nj1Oyikhe3aW0ZMLhyGG5i2CZCSo+bcR+Oa33YZI6n+lVdPs4NNsorS2j8u3iUKq5ycdz9ScnNTHGeCO/FYzfM7gSZG4D0NMGdo259KQHjPYUEcDHX1qUhCYDSd+uRRT1deg4OMDNFAG1M0QPlfKW5IPQkf49akimiZQSzL8+OTxnGa52S+DEuxIILBeepJOf0P6UQ3rscBjtUgjnvXqyxHKyLGyLuN4AnLDaqgkYwec/j0rnWlZ8jIyFyc8HHT86nEjLGQuc7t+c9Dn/61Viqhg4I/+tXPUq+0HYasjJh9vAzxU5kLNuHbqO3SoHIJ29cHjj1//VSgHIABBPesWk9QJN5DqOSMKScdM9KLmLdIqgjhsEfhQ3M/mAY3H5h6d6eATubad33j7UutxlIQOA2044I/WlEgSQhkGT6k/wCeKvkglifmJ69sCqVwuX3lMIDxx05q4yu9QsS8F2K54OCT39aUDaQwPPTB7U0YRA4YsCSwJ61YWPZEd3Oep4/SpegxsLR7iHQlDgZBwRQ8RJyOR2P5Ggr5ZCDDAnk/ypxfy3AA5JwB+OP5VLAijQs/PAzS7SFYrz/+qnA53LjqcZojcKhIPAx17n/Jo1EKobBPOOwpVXJZuucAg0I6biu4nC8VJH+787fzjgjpgZ9fypAMKMTkdOV5HtThERnqTjn6UzzDGcqMnn+RqQyEBQP4wM49MClqMA4+YKOAM0ibnU5yMcbv7p7UMFK7uhIw2D1qNVK7ucg9/ehWQCxcRqp5PT6VLvODgdepqJM7mBAPcZ7Ypx5BwTjpxR1AT7+M9wKSQqEAUchSDSspLkDrweOg5oKszhACeOT3qtLgRoQR0xnk08NmXnp/OnBVKgHoTjn1oOVfAHUZNK4iVQAuBjjByaa0Z67sZz+BqNAxQ4JwCRx3pXOVGDznnPSlrcYlxKVbC5GPSn5A+bkmgoCASOnzH3FSLwoUYI9TSb0sBEQWPPHrThHtG7+In9aedqpglcMc5HWgSZTaQBk5zilcCMpuUlhwxyR6+lKAFkwRge1KCSGBGMGhcshJ7ZH060XYDo9rLux1x1odQWbA4zmmlwEB65AyKZ53yHI69fbFAxV+Q9wCcfnTTn0GKRpN0o4OAO3c54pN+T8p4J9arURIMZJxzS/MckDjkU1iGyehpNzIyDOc8/jSAUrgjHT1pCS2Aeg5/wDrUrn5cA98dPelUZUEg9Tn/P50gFK4bOMikADOFI603f8AvCx4GacgIkJPPGaYDvLCAkjpStg9AOuaVnVmVcfN0Jz/AJ9aavzBevXkVOoAMADA/ClIPTsKazgKc9SM0hb94MdD3oEPxjgdMU7aSuentUSPuj5PbI/OnGT5+D8pBoswFLgMqnoaRup9jR8jFzuwRggeppsZ6Drx1/Gi3UCUEHAxwTSZG3I4x60ENkj/AGulMdThlx7fSkMcFycHoe1KF24YHtS9DxnPTNGD0xx60XAa8QbJI6kdaYIRg59OtOdiC3HCnGPem+ZsJyPofpT1AV41O3H0o2LnJ7Dn3pA5JGf8mjByD17U9RCrEoAIPbOKcoGcjHJoGMcdP88UDKcehpajHbVPJHTp9aXP93oc1FuJPp6U9TgfrSaAdtLZJPOMUhGAWxxSb/lGc9aQydBjjjNFgH43IOxHWmhSAPQ5p+/Le2KN6g8c8ZzSAZhtx+nSnADkY7daGxuz3PGKVh68DoAKBkJXc+eOozTtmF7YA6U8A85A9xTgpAz6U2wICDk9cgZoC/KwIqbaASTnnufSnAKeM96OYLEew4Uf3TTEHzcgYJ6VMe2Dnilyu08cijmCw0JubdgnGeDSkgdjgetKSOg46U1skYxyB1pXuARBjGu4ZPI4HvSF8uBg4BpFzsA6Zyc0bdpIxn2p9RkpcDpnGeB6VEzlV7nGP8aZHv53eualwrgnOP8A9VLZhcHky5PGKTG4EUjKTgnpimjLAn1NMQsj7ASBz/n/ABpABtI9+9SMNykHB96aBk8ihMBCcFlJHHSmMmcY61LtUKeOBTTgcdTQmAgj6hSPX8KRo24IOPWlHI49elKW+YHHXrRqAbBkHHOPzopwYnA7cmii4aHPOzOM5+6P/rVZgb5SzdOv86podzbe2RViNMSSKTkAH+Vd81dEl6GQF2GMAdSaa5PbAX3PH4/lUVuSzAk8kc5+uKuBRJbqp4DEZx+dYNWYyt5R3eWZOpyeOmM1LtwsZOMAdc9zTWfEaEKByV/nUiopwMdPf/PrSYWI5OG3AYDEkc9M8VIu5kdtpLEZPHI5PP06VGh3bWf5uDn3qw48slVPC4I/LPP50MSGLG7hRt68Z9aUCNmUSMQpHYZpFYmMegIOPyH9aYOW2MAcN19alDH+WFPb5QAADSSSAfISPXI4/ClY/O3AGGA4/P8ApTZQFZWHfA/PNPd6iFRhhi+Cf4eOnP8A9c00jzUJGBImMbf4wf68imngEHn5jz+FOGGRDgDIwQO+KaAjjkJXBOSx5HbPahHEhYBcRtk4/l/IUhUpHvzk7h1pyKAgb1JB/T/GqAEXy5uev901I8oLgDPI5z19qXac5zypAB9jSBBu3d85qbgImXCjjHRvr1pRCwA2sCTzU0cYaWNT3bBP6VFuKgN6AVNwHH5ZTnHHb14pTlWKlcjPSgnOF6ck5HvSsxVWXPB6/mKQxoZAAVJ3ev8AL8KP9Wxx0I5z271HGxcYzjAp3VAPYmm9GIWFwWPJ2kY/CpWcH5iBkZyfpVReWUDjJP6CpAdxyf8APNDWtxjmOFXGOTnFLJveXKj7vcd/85qNj++Ueq5/TNKzkJ9OaLAKq+jnHOMdqVMMhwfmY5H5UuCu0Z6jmmINpZTyAf600IesmWLFyccdfapM4+fqCeT6VAuNpOBnIpyLnzFyeDyfXFTZDHbuBjqMt+GKVW/dg4w4/lUQB8s/N3x0+lPkOAox7HHcUWEKDyOcEYoZmC7T/ezn2NKMHJAA3fKfypYwCoyOoH8qBjT8yqMgnGcUjLtYn1yRn3FDr5LsAc7AAPx5pWJIzxxx9ff9KAGqjbcn0yDn/PelKbgcYBBIAPr7UiksQT6f4mlddsme6n88UwEB2MuR6gY9aXc2/ABOOnHWnnBCjAGcnNTFVWFGxkk/lipuFiEM56EdifQ0jlhyO5BApqNuZB6g/wCf0px54Pt0/wA+9AAoGctjgcjpTmcLIRjse3aogfkIPrj9aY7sZHJ7YFCV2Ie0nQ9M1IxImcKMeg/z+NRZyQCOx/kKFc7s55P+NOwwcBmODxjH1pyknI7g5x6g09EG055yM/jkmkJ2Eso64NK4EbRsAByBnP0yKWPnjkYX8uacWMknNP2hJBjocZFF9AE8pPlYnduB6etPwNqleONp+p6Ug4XaOAacyKoxjgn1pMLDGfAODnnmnBufVcdfbGKYygs56cCnKuEZs9jxS6AKHAGc8cnFKrcIuRx1zUBJR8g9DikQ8E465H0wafKFxxcq2zHOcn3605lDAL3H+f61ErH5XPVsg/5/GrCoDDu5yFzQ9AGYxgDGAB+dPLHIB5PbHeoUcneffFO3cAEZwaLAOwwGR37e1OU713k9qkkTahOc8ZpCuXZe2KkLDMY4xnHHSkwArDqD0OfSl6HA+v60xfvP9f6UwHFTnjt3prRkjIPPT8KmCZUc/e601B8g9uaLjEzuBI4AHFIuMj6dKcFBIB6YzSugI3d8UhChTuw3XGaTd6+9GNrDFGAV244oGKc7SRzn0pc9M9aQDAGD2FJ32/jmkA4jOc03LA4pSMoCevNAONo96AEd+/PBoOGJz0xQDvzkcZpxwcEDHagBCcGk6ZHelQcilz+9A9TQAbuM5pOo396D0J/CmHpjNAhysMc/lSgMQ1NAGQTzzikDfPt7dKYyQk8Z7mk7HHBoXLKxzjHNI5Plpg4yMcUgFPTnoeabnGc9BSMTgjPQE0qEsxHQd/enYAJzgZ705l4J4xzUXQr0PBNRGQlivYjNUogTIuQAD9aVgdvpjvT0+YAk8k54pWAUAdQfWpvqBHnb1x7UUqKHY59qKV0I/9k="/>
          <p:cNvSpPr>
            <a:spLocks noChangeAspect="1" noChangeArrowheads="1"/>
          </p:cNvSpPr>
          <p:nvPr/>
        </p:nvSpPr>
        <p:spPr bwMode="auto">
          <a:xfrm>
            <a:off x="1679576" y="-2903538"/>
            <a:ext cx="3603625" cy="51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23093" y="461040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Zobowiązania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9702" y="2174644"/>
            <a:ext cx="7578506" cy="3088871"/>
          </a:xfrm>
        </p:spPr>
        <p:txBody>
          <a:bodyPr>
            <a:normAutofit/>
          </a:bodyPr>
          <a:lstStyle/>
          <a:p>
            <a:r>
              <a:rPr lang="pl-PL" dirty="0"/>
              <a:t>Informacja o dofinansowaniu powinna </a:t>
            </a:r>
            <a:br>
              <a:rPr lang="pl-PL" dirty="0"/>
            </a:br>
            <a:r>
              <a:rPr lang="pl-PL" dirty="0"/>
              <a:t>znaleźć się na:</a:t>
            </a:r>
          </a:p>
          <a:p>
            <a:pPr lvl="1"/>
            <a:r>
              <a:rPr lang="pl-PL" sz="2800" dirty="0">
                <a:solidFill>
                  <a:srgbClr val="FF0000"/>
                </a:solidFill>
              </a:rPr>
              <a:t>Plakatach</a:t>
            </a:r>
          </a:p>
          <a:p>
            <a:pPr lvl="1"/>
            <a:r>
              <a:rPr lang="pl-PL" sz="2800" dirty="0"/>
              <a:t>Listach obecności</a:t>
            </a:r>
          </a:p>
          <a:p>
            <a:pPr lvl="1"/>
            <a:r>
              <a:rPr lang="pl-PL" sz="2800" dirty="0"/>
              <a:t>Informacjach w </a:t>
            </a:r>
            <a:r>
              <a:rPr lang="pl-PL" sz="2800" b="1" dirty="0">
                <a:solidFill>
                  <a:srgbClr val="FF0000"/>
                </a:solidFill>
              </a:rPr>
              <a:t>mediach – także społecznych</a:t>
            </a:r>
          </a:p>
          <a:p>
            <a:pPr lvl="1"/>
            <a:r>
              <a:rPr lang="pl-PL" sz="2800" dirty="0">
                <a:solidFill>
                  <a:srgbClr val="FF0000"/>
                </a:solidFill>
              </a:rPr>
              <a:t>Miejscu</a:t>
            </a:r>
            <a:r>
              <a:rPr lang="pl-PL" sz="2800" dirty="0"/>
              <a:t> realizacji operacji (także spotkania)</a:t>
            </a:r>
          </a:p>
          <a:p>
            <a:endParaRPr lang="pl-PL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23093" y="344723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Finansowanie Grantu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Symbol zastępczy zawartości 4">
            <a:extLst>
              <a:ext uri="{FF2B5EF4-FFF2-40B4-BE49-F238E27FC236}">
                <a16:creationId xmlns:a16="http://schemas.microsoft.com/office/drawing/2014/main" id="{C0DAE339-74C2-4774-99DC-A116710C5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269820"/>
              </p:ext>
            </p:extLst>
          </p:nvPr>
        </p:nvGraphicFramePr>
        <p:xfrm>
          <a:off x="308027" y="1318265"/>
          <a:ext cx="8617884" cy="402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6043" y="375755"/>
            <a:ext cx="5595923" cy="953887"/>
          </a:xfrm>
        </p:spPr>
        <p:txBody>
          <a:bodyPr anchor="b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Realizacja Grantu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25375" y="1311536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703265" y="1059710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4217" y="1545016"/>
            <a:ext cx="5595922" cy="432048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Aneksowanie umowy może dotyczyć:</a:t>
            </a:r>
          </a:p>
          <a:p>
            <a:pPr lvl="1"/>
            <a:r>
              <a:rPr lang="pl-PL" sz="2800" dirty="0"/>
              <a:t>Lokalizacji operacji</a:t>
            </a:r>
          </a:p>
          <a:p>
            <a:pPr lvl="1"/>
            <a:r>
              <a:rPr lang="pl-PL" sz="2800" dirty="0"/>
              <a:t>Daty złożenia wniosku o rozliczenie Grantu i realizacja harmonogramu</a:t>
            </a:r>
          </a:p>
          <a:p>
            <a:pPr lvl="1"/>
            <a:r>
              <a:rPr lang="pl-PL" sz="2800" dirty="0"/>
              <a:t>Przesunięć w ZRF </a:t>
            </a:r>
            <a:r>
              <a:rPr lang="pl-PL" sz="2800" b="1" dirty="0"/>
              <a:t>powyżej 10% wartości pozycji </a:t>
            </a:r>
            <a:r>
              <a:rPr lang="pl-PL" sz="2800" dirty="0"/>
              <a:t>(zmiany w ZRF </a:t>
            </a:r>
            <a:br>
              <a:rPr lang="pl-PL" sz="2800" dirty="0"/>
            </a:br>
            <a:r>
              <a:rPr lang="pl-PL" sz="2800" b="1" dirty="0"/>
              <a:t>do 10% </a:t>
            </a:r>
            <a:r>
              <a:rPr lang="pl-PL" sz="2800" dirty="0"/>
              <a:t>wartości </a:t>
            </a:r>
            <a:r>
              <a:rPr lang="pl-PL" sz="2800" b="1" dirty="0"/>
              <a:t>nie </a:t>
            </a:r>
            <a:r>
              <a:rPr lang="pl-PL" sz="2800" dirty="0"/>
              <a:t>wymagają aneksu)</a:t>
            </a:r>
          </a:p>
          <a:p>
            <a:pPr lvl="1"/>
            <a:r>
              <a:rPr lang="pl-PL" sz="2800" dirty="0"/>
              <a:t>Zmian w harmonogramie itp.</a:t>
            </a:r>
          </a:p>
          <a:p>
            <a:pPr lvl="1"/>
            <a:endParaRPr lang="pl-PL" sz="800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9C89D1D-8C73-4FE3-BB9A-0A66D0F9C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82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Grafika 3" descr="Znacznik wyboru z wypełnieniem pełnym">
            <a:extLst>
              <a:ext uri="{FF2B5EF4-FFF2-40B4-BE49-F238E27FC236}">
                <a16:creationId xmlns:a16="http://schemas.microsoft.com/office/drawing/2014/main" id="{5765230A-05F1-4E58-ABC1-71C32DB87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011" y="2422740"/>
            <a:ext cx="2560931" cy="25609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41467" y="532757"/>
            <a:ext cx="5595923" cy="940328"/>
          </a:xfrm>
        </p:spPr>
        <p:txBody>
          <a:bodyPr anchor="b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Realizacja Grantu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25375" y="1311536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703265" y="1059710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92100" y="2412895"/>
            <a:ext cx="5898656" cy="3088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Nie można aneksować umowy </a:t>
            </a:r>
            <a:br>
              <a:rPr lang="pl-PL" sz="3200" b="1" dirty="0"/>
            </a:br>
            <a:r>
              <a:rPr lang="pl-PL" sz="3200" b="1" dirty="0"/>
              <a:t>w zakresie:</a:t>
            </a:r>
          </a:p>
          <a:p>
            <a:pPr lvl="1"/>
            <a:r>
              <a:rPr lang="pl-PL" sz="3200" b="1" dirty="0"/>
              <a:t>Zwiększenia kwoty dofinansowania</a:t>
            </a:r>
          </a:p>
          <a:p>
            <a:pPr lvl="1"/>
            <a:r>
              <a:rPr lang="pl-PL" sz="3200" b="1" dirty="0"/>
              <a:t>Zmiany celu i wskaźników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09C89D1D-8C73-4FE3-BB9A-0A66D0F9C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82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Grafika 3" descr="Brak znaku z wypełnieniem pełnym">
            <a:extLst>
              <a:ext uri="{FF2B5EF4-FFF2-40B4-BE49-F238E27FC236}">
                <a16:creationId xmlns:a16="http://schemas.microsoft.com/office/drawing/2014/main" id="{9706E7AA-F6BF-449B-A93C-F6EF40E43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011" y="2422740"/>
            <a:ext cx="2560931" cy="25609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77" y="476672"/>
            <a:ext cx="5595923" cy="882300"/>
          </a:xfrm>
        </p:spPr>
        <p:txBody>
          <a:bodyPr anchor="b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Realizacja Grantu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25375" y="1311536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703265" y="1059710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88144" y="1728271"/>
            <a:ext cx="5163106" cy="403244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Pamiętaj o kompletowaniu dokumentacji! List obecności, kart czasu pracy wolontariuszy, zdjęć itp.</a:t>
            </a:r>
          </a:p>
          <a:p>
            <a:r>
              <a:rPr lang="pl-PL" dirty="0"/>
              <a:t>Przed zakupem, należy skierować 2 zapytania do potencjalnych wykonawców w celu rozeznania rynku, chyba że dostawca/ wykonawca usługi został wyłoniony na etapie wnioskowania o pomoc.</a:t>
            </a:r>
          </a:p>
          <a:p>
            <a:endParaRPr lang="pl-PL" sz="2400" dirty="0"/>
          </a:p>
          <a:p>
            <a:pPr lvl="1"/>
            <a:endParaRPr lang="pl-PL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09C89D1D-8C73-4FE3-BB9A-0A66D0F9C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82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Grafika 3" descr="Wyszukiwanie folderów z wypełnieniem pełnym">
            <a:extLst>
              <a:ext uri="{FF2B5EF4-FFF2-40B4-BE49-F238E27FC236}">
                <a16:creationId xmlns:a16="http://schemas.microsoft.com/office/drawing/2014/main" id="{E9CB6045-C055-4A5C-8613-BD01EC08B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011" y="2422740"/>
            <a:ext cx="2560931" cy="25609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2640" y="473484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Rozwiązanie umowy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13495" y="2060848"/>
            <a:ext cx="6247722" cy="3088871"/>
          </a:xfrm>
        </p:spPr>
        <p:txBody>
          <a:bodyPr>
            <a:normAutofit/>
          </a:bodyPr>
          <a:lstStyle/>
          <a:p>
            <a:r>
              <a:rPr lang="pl-PL" b="1" u="sng" dirty="0">
                <a:solidFill>
                  <a:srgbClr val="FF0000"/>
                </a:solidFill>
              </a:rPr>
              <a:t>Niezgodność wydatków,</a:t>
            </a:r>
          </a:p>
          <a:p>
            <a:r>
              <a:rPr lang="pl-PL" dirty="0"/>
              <a:t>Przedstawienie </a:t>
            </a:r>
            <a:r>
              <a:rPr lang="pl-PL" dirty="0">
                <a:solidFill>
                  <a:srgbClr val="FF0000"/>
                </a:solidFill>
              </a:rPr>
              <a:t>fałszywych</a:t>
            </a:r>
            <a:r>
              <a:rPr lang="pl-PL" dirty="0"/>
              <a:t> lub </a:t>
            </a:r>
            <a:r>
              <a:rPr lang="pl-PL" dirty="0">
                <a:solidFill>
                  <a:srgbClr val="FF0000"/>
                </a:solidFill>
              </a:rPr>
              <a:t>niepełnych</a:t>
            </a:r>
            <a:r>
              <a:rPr lang="pl-PL" dirty="0"/>
              <a:t> oświadczeń lub dokumentów,</a:t>
            </a:r>
          </a:p>
          <a:p>
            <a:r>
              <a:rPr lang="pl-PL" dirty="0">
                <a:solidFill>
                  <a:srgbClr val="FF0000"/>
                </a:solidFill>
              </a:rPr>
              <a:t>Odmowa</a:t>
            </a:r>
            <a:r>
              <a:rPr lang="pl-PL" dirty="0"/>
              <a:t> poddania się kontroli lub jej </a:t>
            </a:r>
            <a:r>
              <a:rPr lang="pl-PL" dirty="0">
                <a:solidFill>
                  <a:srgbClr val="FF0000"/>
                </a:solidFill>
              </a:rPr>
              <a:t>utrudnianie</a:t>
            </a:r>
          </a:p>
          <a:p>
            <a:pPr lvl="1"/>
            <a:endParaRPr lang="pl-P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63018" y="344723"/>
            <a:ext cx="6611060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Wniosek o rozliczenie Grantu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63655" y="1772816"/>
            <a:ext cx="6247722" cy="3744416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Grant jest rozliczany na podstawie wniosku </a:t>
            </a:r>
            <a:br>
              <a:rPr lang="pl-PL" dirty="0"/>
            </a:br>
            <a:r>
              <a:rPr lang="pl-PL" dirty="0"/>
              <a:t>o rozliczenie Grantu.</a:t>
            </a:r>
          </a:p>
          <a:p>
            <a:r>
              <a:rPr lang="pl-PL" dirty="0"/>
              <a:t>Jeśli będą nieprawidłowości w dokumentacji, LGD wzywa do usunięcia braków.</a:t>
            </a:r>
          </a:p>
          <a:p>
            <a:r>
              <a:rPr lang="pl-PL" dirty="0"/>
              <a:t>Znaczące nieprawidłowości skutkują decyzją o zwrocie wypłaconej dotacji.</a:t>
            </a:r>
          </a:p>
          <a:p>
            <a:pPr lvl="0"/>
            <a:endParaRPr lang="pl-PL" sz="2400" dirty="0"/>
          </a:p>
          <a:p>
            <a:endParaRPr lang="pl-PL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781" y="335540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Kwalifikowalność wydatków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34018" y="1183882"/>
            <a:ext cx="6675265" cy="46933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900" dirty="0"/>
              <a:t>Są </a:t>
            </a:r>
            <a:r>
              <a:rPr lang="pl-PL" sz="1900" dirty="0">
                <a:solidFill>
                  <a:srgbClr val="FF0000"/>
                </a:solidFill>
              </a:rPr>
              <a:t>niezbędne</a:t>
            </a:r>
            <a:r>
              <a:rPr lang="pl-PL" sz="1900" dirty="0"/>
              <a:t> dla realizacji projektu, a więc mają </a:t>
            </a:r>
            <a:r>
              <a:rPr lang="pl-PL" sz="1900" dirty="0">
                <a:solidFill>
                  <a:srgbClr val="FF0000"/>
                </a:solidFill>
              </a:rPr>
              <a:t>bezpośredni</a:t>
            </a:r>
            <a:r>
              <a:rPr lang="pl-PL" sz="1900" dirty="0"/>
              <a:t> </a:t>
            </a:r>
            <a:r>
              <a:rPr lang="pl-PL" sz="1900" dirty="0">
                <a:solidFill>
                  <a:srgbClr val="FF0000"/>
                </a:solidFill>
              </a:rPr>
              <a:t>związek</a:t>
            </a:r>
            <a:r>
              <a:rPr lang="pl-PL" sz="1900" dirty="0"/>
              <a:t> z celami operacji,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900" dirty="0"/>
              <a:t>Są </a:t>
            </a:r>
            <a:r>
              <a:rPr lang="pl-PL" sz="1900" dirty="0">
                <a:solidFill>
                  <a:srgbClr val="FF0000"/>
                </a:solidFill>
              </a:rPr>
              <a:t>racjonalne</a:t>
            </a:r>
            <a:r>
              <a:rPr lang="pl-PL" sz="1900" dirty="0"/>
              <a:t> i </a:t>
            </a:r>
            <a:r>
              <a:rPr lang="pl-PL" sz="1900" dirty="0">
                <a:solidFill>
                  <a:srgbClr val="FF0000"/>
                </a:solidFill>
              </a:rPr>
              <a:t>efektywne</a:t>
            </a:r>
            <a:r>
              <a:rPr lang="pl-PL" sz="1900" dirty="0"/>
              <a:t>, tj. nie są zawyżone w stosunku do cen </a:t>
            </a:r>
            <a:br>
              <a:rPr lang="pl-PL" sz="1900" dirty="0"/>
            </a:br>
            <a:r>
              <a:rPr lang="pl-PL" sz="1900" dirty="0"/>
              <a:t>i stawek rynkowych,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900" dirty="0"/>
              <a:t>Zostały </a:t>
            </a:r>
            <a:r>
              <a:rPr lang="pl-PL" sz="1900" dirty="0">
                <a:solidFill>
                  <a:srgbClr val="FF0000"/>
                </a:solidFill>
              </a:rPr>
              <a:t>faktycznie</a:t>
            </a:r>
            <a:r>
              <a:rPr lang="pl-PL" sz="1900" dirty="0"/>
              <a:t> </a:t>
            </a:r>
            <a:r>
              <a:rPr lang="pl-PL" sz="1900" dirty="0">
                <a:solidFill>
                  <a:srgbClr val="FF0000"/>
                </a:solidFill>
              </a:rPr>
              <a:t>poniesione</a:t>
            </a:r>
            <a:r>
              <a:rPr lang="pl-PL" sz="1900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900" dirty="0"/>
              <a:t>Dotyczą towarów lub usług wybranych w sposób </a:t>
            </a:r>
            <a:r>
              <a:rPr lang="pl-PL" sz="1900" dirty="0">
                <a:solidFill>
                  <a:srgbClr val="FF0000"/>
                </a:solidFill>
              </a:rPr>
              <a:t>przejrzysty</a:t>
            </a:r>
            <a:r>
              <a:rPr lang="pl-PL" sz="1900" dirty="0"/>
              <a:t> </a:t>
            </a:r>
            <a:br>
              <a:rPr lang="pl-PL" sz="1900" dirty="0"/>
            </a:br>
            <a:r>
              <a:rPr lang="pl-PL" sz="1900" dirty="0"/>
              <a:t>i </a:t>
            </a:r>
            <a:r>
              <a:rPr lang="pl-PL" sz="1900" dirty="0">
                <a:solidFill>
                  <a:srgbClr val="FF0000"/>
                </a:solidFill>
              </a:rPr>
              <a:t>konkurencyjny</a:t>
            </a:r>
            <a:r>
              <a:rPr lang="pl-PL" sz="1900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900" dirty="0"/>
              <a:t>Odnoszą się do </a:t>
            </a:r>
            <a:r>
              <a:rPr lang="pl-PL" sz="1900" dirty="0">
                <a:solidFill>
                  <a:srgbClr val="FF0000"/>
                </a:solidFill>
              </a:rPr>
              <a:t>okresu</a:t>
            </a:r>
            <a:r>
              <a:rPr lang="pl-PL" sz="1900" dirty="0"/>
              <a:t> </a:t>
            </a:r>
            <a:r>
              <a:rPr lang="pl-PL" sz="1900" dirty="0">
                <a:solidFill>
                  <a:srgbClr val="FF0000"/>
                </a:solidFill>
              </a:rPr>
              <a:t>kwalifikowalności</a:t>
            </a:r>
            <a:r>
              <a:rPr lang="pl-PL" sz="1900" dirty="0"/>
              <a:t> wydatków i są poniesione w tym okresie,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900" dirty="0"/>
              <a:t>Są </a:t>
            </a:r>
            <a:r>
              <a:rPr lang="pl-PL" sz="1900" dirty="0">
                <a:solidFill>
                  <a:srgbClr val="FF0000"/>
                </a:solidFill>
              </a:rPr>
              <a:t>udokumentowane</a:t>
            </a:r>
            <a:r>
              <a:rPr lang="pl-PL" sz="1900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900" dirty="0"/>
              <a:t>Są </a:t>
            </a:r>
            <a:r>
              <a:rPr lang="pl-PL" sz="1900" dirty="0">
                <a:solidFill>
                  <a:srgbClr val="FF0000"/>
                </a:solidFill>
              </a:rPr>
              <a:t>zgodne</a:t>
            </a:r>
            <a:r>
              <a:rPr lang="pl-PL" sz="1900" dirty="0"/>
              <a:t> z zatwierdzonym szczegółowym opisem projektu,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900" dirty="0"/>
              <a:t>Są zgodne z </a:t>
            </a:r>
            <a:r>
              <a:rPr lang="pl-PL" sz="1900" dirty="0">
                <a:solidFill>
                  <a:srgbClr val="FF0000"/>
                </a:solidFill>
              </a:rPr>
              <a:t>przepisami</a:t>
            </a:r>
            <a:r>
              <a:rPr lang="pl-PL" sz="1900" dirty="0"/>
              <a:t> </a:t>
            </a:r>
            <a:r>
              <a:rPr lang="pl-PL" sz="1900" dirty="0">
                <a:solidFill>
                  <a:srgbClr val="FF0000"/>
                </a:solidFill>
              </a:rPr>
              <a:t>prawa</a:t>
            </a:r>
            <a:r>
              <a:rPr lang="pl-PL" sz="1900" dirty="0"/>
              <a:t> krajowego i wspólnotowego</a:t>
            </a:r>
          </a:p>
          <a:p>
            <a:pPr lvl="2"/>
            <a:endParaRPr lang="pl-PL" sz="1300" dirty="0"/>
          </a:p>
          <a:p>
            <a:endParaRPr lang="pl-PL" sz="13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699408" y="461040"/>
            <a:ext cx="6764744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Wniosek o rozliczenie Grantu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24286" y="2060848"/>
            <a:ext cx="6247722" cy="3088871"/>
          </a:xfrm>
        </p:spPr>
        <p:txBody>
          <a:bodyPr>
            <a:normAutofit/>
          </a:bodyPr>
          <a:lstStyle/>
          <a:p>
            <a:r>
              <a:rPr lang="pl-PL" dirty="0"/>
              <a:t>Wnioski o rozliczenie Grantu tworzy się w generatorze dostępnym ze strony </a:t>
            </a:r>
            <a:r>
              <a:rPr lang="pl-PL" dirty="0">
                <a:hlinkClick r:id="rId2"/>
              </a:rPr>
              <a:t>www.kraina3rzek.pl</a:t>
            </a:r>
            <a:r>
              <a:rPr lang="pl-PL" dirty="0"/>
              <a:t> </a:t>
            </a:r>
          </a:p>
          <a:p>
            <a:r>
              <a:rPr lang="pl-PL" dirty="0"/>
              <a:t>Wniosek można w każdej chwili zapisać/ pobrać PDF</a:t>
            </a:r>
          </a:p>
          <a:p>
            <a:endParaRPr lang="pl-PL" sz="2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663654" y="344723"/>
            <a:ext cx="6728489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Wniosek o rozliczenie Grantu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48595" y="1806501"/>
            <a:ext cx="6247722" cy="3088871"/>
          </a:xfrm>
        </p:spPr>
        <p:txBody>
          <a:bodyPr>
            <a:normAutofit/>
          </a:bodyPr>
          <a:lstStyle/>
          <a:p>
            <a:r>
              <a:rPr lang="pl-PL" dirty="0"/>
              <a:t>Wypełniany w odniesieniu do wniosku o powierzenie Grantu</a:t>
            </a:r>
          </a:p>
          <a:p>
            <a:r>
              <a:rPr lang="pl-PL" dirty="0"/>
              <a:t>Zawiera część finansową oraz merytoryczną</a:t>
            </a:r>
          </a:p>
          <a:p>
            <a:endParaRPr lang="pl-PL" sz="2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77982" y="732058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Dokumenty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199456" y="2060849"/>
            <a:ext cx="6953466" cy="3469714"/>
          </a:xfrm>
        </p:spPr>
        <p:txBody>
          <a:bodyPr>
            <a:normAutofit lnSpcReduction="1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PRODECURY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UMOWA O POWIERZENIE GRANTU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WNIOSEK</a:t>
            </a:r>
          </a:p>
          <a:p>
            <a:r>
              <a:rPr lang="pl-PL" sz="3200" dirty="0"/>
              <a:t>W sytuacji jakichkolwiek wątpliwości </a:t>
            </a:r>
            <a:r>
              <a:rPr lang="pl-PL" sz="3200" b="1" dirty="0">
                <a:solidFill>
                  <a:srgbClr val="FF0000"/>
                </a:solidFill>
              </a:rPr>
              <a:t>PAMIĘTAJ!!! </a:t>
            </a:r>
            <a:br>
              <a:rPr lang="pl-PL" sz="3200" dirty="0"/>
            </a:br>
            <a:r>
              <a:rPr lang="pl-PL" sz="3200" dirty="0"/>
              <a:t>Skontaktuj się z pracownikami biura </a:t>
            </a:r>
            <a:br>
              <a:rPr lang="pl-PL" sz="3200" dirty="0"/>
            </a:br>
            <a:r>
              <a:rPr lang="pl-PL" sz="3200" dirty="0"/>
              <a:t>Lepiej zapytać 5 razy niż popełnić błąd!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655" y="461040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Załączniki </a:t>
            </a:r>
            <a:r>
              <a:rPr lang="pl-PL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WoRG</a:t>
            </a:r>
            <a:endParaRPr lang="pl-PL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11697" y="1700808"/>
            <a:ext cx="6247722" cy="4032448"/>
          </a:xfrm>
        </p:spPr>
        <p:txBody>
          <a:bodyPr>
            <a:normAutofit/>
          </a:bodyPr>
          <a:lstStyle/>
          <a:p>
            <a:pPr marL="514350" indent="-514350"/>
            <a:r>
              <a:rPr lang="pl-PL" dirty="0"/>
              <a:t>Faktury lub dokumenty o równoważnej wartości dowodowej</a:t>
            </a:r>
          </a:p>
          <a:p>
            <a:pPr marL="914400" lvl="1" indent="-514350"/>
            <a:r>
              <a:rPr lang="pl-PL" sz="2800" dirty="0"/>
              <a:t>Wszystkie dokumenty księgowe powinny być opisane na odwrocie</a:t>
            </a:r>
          </a:p>
          <a:p>
            <a:pPr marL="1314450" lvl="2" indent="-514350"/>
            <a:r>
              <a:rPr lang="pl-PL" sz="2800" dirty="0"/>
              <a:t>Oryginały muszą być przechowywane przez 5 lat w siedzibie Grantobiorcy</a:t>
            </a:r>
          </a:p>
          <a:p>
            <a:pPr marL="1314450" lvl="2" indent="-514350"/>
            <a:r>
              <a:rPr lang="pl-PL" sz="2800" dirty="0"/>
              <a:t>Kopie przedłożone wraz z wnioskiem o rozliczenie Grantu</a:t>
            </a:r>
          </a:p>
          <a:p>
            <a:pPr marL="914400" lvl="1" indent="-514350"/>
            <a:endParaRPr lang="pl-PL" dirty="0"/>
          </a:p>
          <a:p>
            <a:pPr marL="514350" indent="-514350"/>
            <a:endParaRPr lang="pl-PL" sz="2400" dirty="0"/>
          </a:p>
          <a:p>
            <a:pPr marL="514350" indent="-514350"/>
            <a:endParaRPr lang="pl-PL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67408" y="461040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Załączniki do </a:t>
            </a:r>
            <a:r>
              <a:rPr lang="pl-PL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WoRG</a:t>
            </a:r>
            <a:endParaRPr lang="pl-PL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92223" y="1772816"/>
            <a:ext cx="6247722" cy="3088871"/>
          </a:xfrm>
        </p:spPr>
        <p:txBody>
          <a:bodyPr>
            <a:normAutofit/>
          </a:bodyPr>
          <a:lstStyle/>
          <a:p>
            <a:r>
              <a:rPr lang="pl-PL" dirty="0"/>
              <a:t>Dowody zapłaty (np. wyciąg)</a:t>
            </a:r>
          </a:p>
          <a:p>
            <a:r>
              <a:rPr lang="pl-PL" dirty="0"/>
              <a:t>Umowy zawarte z dostawcami</a:t>
            </a:r>
          </a:p>
          <a:p>
            <a:r>
              <a:rPr lang="pl-PL" dirty="0"/>
              <a:t>Dokument potwierdzający numer rachunku bankowego, na który mają być przekazane środki finansowe</a:t>
            </a:r>
          </a:p>
          <a:p>
            <a:endParaRPr lang="pl-PL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3655" y="490901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Załączniki do </a:t>
            </a:r>
            <a:r>
              <a:rPr lang="pl-PL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WoRG</a:t>
            </a:r>
            <a:endParaRPr lang="pl-PL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46924" y="1700808"/>
            <a:ext cx="6247722" cy="3088871"/>
          </a:xfrm>
        </p:spPr>
        <p:txBody>
          <a:bodyPr>
            <a:normAutofit/>
          </a:bodyPr>
          <a:lstStyle/>
          <a:p>
            <a:r>
              <a:rPr lang="pl-PL" dirty="0"/>
              <a:t>Kosztorys różnicowy</a:t>
            </a:r>
          </a:p>
          <a:p>
            <a:r>
              <a:rPr lang="pl-PL" dirty="0"/>
              <a:t>Protokół odbioru robót / montażu / rozruchu maszyn i urządzeń / instalacji oprogramowania lub Oświadczenie Grantobiorcy o poprawnym wykonaniu ww. czynności z udziałem środków własnych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74279" y="661431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Załączniki do </a:t>
            </a:r>
            <a:r>
              <a:rPr lang="pl-PL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WoRG</a:t>
            </a:r>
            <a:endParaRPr lang="pl-PL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26356" y="1884564"/>
            <a:ext cx="6247722" cy="3088871"/>
          </a:xfrm>
        </p:spPr>
        <p:txBody>
          <a:bodyPr>
            <a:normAutofit/>
          </a:bodyPr>
          <a:lstStyle/>
          <a:p>
            <a:r>
              <a:rPr lang="pl-PL" dirty="0"/>
              <a:t>Inne pozwolenia, zezwolenia, decyzje lub inne dokumenty, których uzyskanie jest wymagane przez odrębne przepisy do realizacji operacji</a:t>
            </a:r>
          </a:p>
          <a:p>
            <a:r>
              <a:rPr lang="pl-PL" dirty="0"/>
              <a:t>Dokumentacja fotograficzna z realizacji projektu</a:t>
            </a:r>
          </a:p>
          <a:p>
            <a:endParaRPr lang="pl-PL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3655" y="461040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Załączniki do </a:t>
            </a:r>
            <a:r>
              <a:rPr lang="pl-PL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WoRG</a:t>
            </a:r>
            <a:endParaRPr lang="pl-PL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48595" y="1700808"/>
            <a:ext cx="6247722" cy="308887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Listy obecności</a:t>
            </a:r>
          </a:p>
          <a:p>
            <a:r>
              <a:rPr lang="pl-PL" dirty="0"/>
              <a:t>Karty czasu pracy wolontariuszy dokumentujące poniesiony wkład własny osobowy (opisane na odwrocie)</a:t>
            </a:r>
          </a:p>
          <a:p>
            <a:r>
              <a:rPr lang="pl-PL" dirty="0"/>
              <a:t>Oświadczenie dot. ewidencji księgowej</a:t>
            </a:r>
          </a:p>
          <a:p>
            <a:r>
              <a:rPr lang="pl-PL" dirty="0"/>
              <a:t>Dokumenty potwierdzające konkurencyjny wybór wykonawcy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Doradztwo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pPr marL="85725" indent="22225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/>
              <a:t>Pytania, wątpliwości co do realizacji Grantu?</a:t>
            </a:r>
          </a:p>
          <a:p>
            <a:pPr marL="85725" indent="22225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/>
          </a:p>
          <a:p>
            <a:pPr marL="85725" indent="22225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/>
              <a:t>Zapraszamy na bezpłatne doradztwo!</a:t>
            </a:r>
          </a:p>
          <a:p>
            <a:pPr marL="85725" indent="22225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pl-PL" b="1" dirty="0"/>
              <a:t>Dziękuję za uwagę</a:t>
            </a:r>
          </a:p>
        </p:txBody>
      </p:sp>
      <p:sp>
        <p:nvSpPr>
          <p:cNvPr id="46082" name="Symbol zastępczy zawartości 2"/>
          <p:cNvSpPr>
            <a:spLocks noGrp="1"/>
          </p:cNvSpPr>
          <p:nvPr>
            <p:ph idx="1"/>
          </p:nvPr>
        </p:nvSpPr>
        <p:spPr>
          <a:xfrm>
            <a:off x="1286934" y="2946169"/>
            <a:ext cx="6465250" cy="3088871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r>
              <a:rPr lang="pl-PL" sz="2400" b="1" dirty="0"/>
              <a:t>Stowarzyszenie Lokalna Grupa Działania </a:t>
            </a:r>
            <a:br>
              <a:rPr lang="pl-PL" sz="2400" b="1" dirty="0"/>
            </a:br>
            <a:r>
              <a:rPr lang="pl-PL" sz="2400" b="1" dirty="0"/>
              <a:t>Kraina Trzech Rzek</a:t>
            </a:r>
            <a:br>
              <a:rPr lang="pl-PL" sz="2400" dirty="0"/>
            </a:br>
            <a:r>
              <a:rPr lang="pl-PL" sz="2400" dirty="0"/>
              <a:t>ul. M.J. Piłsudskiego 76, pokój nr 30</a:t>
            </a:r>
            <a:br>
              <a:rPr lang="pl-PL" sz="2400" dirty="0"/>
            </a:br>
            <a:r>
              <a:rPr lang="pl-PL" sz="2400" dirty="0"/>
              <a:t>64-600 Oborniki</a:t>
            </a:r>
            <a:br>
              <a:rPr lang="pl-PL" sz="2400" dirty="0"/>
            </a:br>
            <a:r>
              <a:rPr lang="pl-PL" sz="2400" dirty="0"/>
              <a:t>telefon: 791 222 764, 883 777 918</a:t>
            </a:r>
            <a:r>
              <a:rPr lang="pl-PL" sz="2400"/>
              <a:t>, 535 </a:t>
            </a:r>
            <a:r>
              <a:rPr lang="pl-PL" sz="2400" dirty="0"/>
              <a:t>978 545</a:t>
            </a:r>
          </a:p>
          <a:p>
            <a:pPr>
              <a:buFont typeface="Wingdings 3" pitchFamily="18" charset="2"/>
              <a:buNone/>
            </a:pPr>
            <a:r>
              <a:rPr lang="pl-PL" sz="2400" dirty="0"/>
              <a:t>   biuro@kraina3rzek.pl</a:t>
            </a:r>
            <a:br>
              <a:rPr lang="pl-PL" sz="2400" dirty="0"/>
            </a:br>
            <a:r>
              <a:rPr lang="pl-PL" sz="2400" b="1" dirty="0">
                <a:latin typeface="Arial" charset="0"/>
                <a:cs typeface="Arial" charset="0"/>
              </a:rPr>
              <a:t>www.kraina3rzek.pl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674223" y="385097"/>
            <a:ext cx="7250777" cy="1461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 dirty="0" err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Umowa</a:t>
            </a:r>
            <a:r>
              <a:rPr lang="en-US" sz="4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en-US" sz="4400" b="1" kern="1200" dirty="0" err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powierzenie</a:t>
            </a:r>
            <a:r>
              <a:rPr lang="en-US" sz="4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Grantu</a:t>
            </a:r>
            <a:endParaRPr lang="en-US" sz="4400" b="1" kern="1200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95400" y="1602685"/>
            <a:ext cx="8769506" cy="3945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Dokumentowanie</a:t>
            </a:r>
            <a:r>
              <a:rPr lang="en-US" dirty="0"/>
              <a:t> </a:t>
            </a:r>
            <a:r>
              <a:rPr lang="en-US" dirty="0" err="1"/>
              <a:t>realizacji</a:t>
            </a:r>
            <a:r>
              <a:rPr lang="en-US" dirty="0"/>
              <a:t> </a:t>
            </a:r>
            <a:r>
              <a:rPr lang="en-US" dirty="0" err="1"/>
              <a:t>Grantu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ZGODNIE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Z ZAŁOŻENIAMI WNIOSKU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2800" dirty="0" err="1"/>
              <a:t>Zdjęcia</a:t>
            </a:r>
            <a:r>
              <a:rPr lang="en-US" sz="2800" dirty="0"/>
              <a:t>,</a:t>
            </a:r>
          </a:p>
          <a:p>
            <a:pPr lvl="1"/>
            <a:r>
              <a:rPr lang="en-US" sz="2800" dirty="0" err="1"/>
              <a:t>Listy</a:t>
            </a:r>
            <a:r>
              <a:rPr lang="en-US" sz="2800" dirty="0"/>
              <a:t> </a:t>
            </a:r>
            <a:r>
              <a:rPr lang="en-US" sz="2800" dirty="0" err="1"/>
              <a:t>obecności</a:t>
            </a:r>
            <a:r>
              <a:rPr lang="en-US" sz="2800" dirty="0"/>
              <a:t>,</a:t>
            </a:r>
          </a:p>
          <a:p>
            <a:pPr lvl="1"/>
            <a:r>
              <a:rPr lang="en-US" sz="2800" dirty="0" err="1"/>
              <a:t>Dokumenty</a:t>
            </a:r>
            <a:r>
              <a:rPr lang="en-US" sz="2800" dirty="0"/>
              <a:t> </a:t>
            </a:r>
            <a:r>
              <a:rPr lang="en-US" sz="2800" dirty="0" err="1"/>
              <a:t>księgowe</a:t>
            </a:r>
            <a:r>
              <a:rPr lang="en-US" sz="2800" dirty="0"/>
              <a:t> (w </a:t>
            </a:r>
            <a:r>
              <a:rPr lang="en-US" sz="2800" dirty="0" err="1"/>
              <a:t>tym</a:t>
            </a:r>
            <a:r>
              <a:rPr lang="en-US" sz="2800" dirty="0"/>
              <a:t> </a:t>
            </a:r>
            <a:r>
              <a:rPr lang="en-US" sz="2800" dirty="0" err="1"/>
              <a:t>faktury</a:t>
            </a:r>
            <a:r>
              <a:rPr lang="en-US" sz="2800" dirty="0"/>
              <a:t>, </a:t>
            </a:r>
            <a:r>
              <a:rPr lang="en-US" sz="2800" dirty="0" err="1"/>
              <a:t>umowy</a:t>
            </a:r>
            <a:r>
              <a:rPr lang="en-US" sz="2800" dirty="0"/>
              <a:t>),</a:t>
            </a:r>
          </a:p>
          <a:p>
            <a:pPr lvl="1"/>
            <a:r>
              <a:rPr lang="en-US" sz="2800" dirty="0" err="1"/>
              <a:t>Protokoły</a:t>
            </a:r>
            <a:r>
              <a:rPr lang="en-US" sz="2800" dirty="0"/>
              <a:t> </a:t>
            </a:r>
            <a:r>
              <a:rPr lang="en-US" sz="2800" dirty="0" err="1"/>
              <a:t>odbioru</a:t>
            </a:r>
            <a:r>
              <a:rPr lang="en-US" sz="2800" dirty="0"/>
              <a:t> </a:t>
            </a:r>
            <a:r>
              <a:rPr lang="en-US" sz="2800" dirty="0" err="1"/>
              <a:t>prac</a:t>
            </a:r>
            <a:r>
              <a:rPr lang="en-US" sz="2800" dirty="0"/>
              <a:t> </a:t>
            </a:r>
            <a:r>
              <a:rPr lang="en-US" sz="2800" dirty="0" err="1"/>
              <a:t>budowlanych</a:t>
            </a:r>
            <a:r>
              <a:rPr lang="en-US" sz="2800" dirty="0"/>
              <a:t>, </a:t>
            </a:r>
          </a:p>
          <a:p>
            <a:pPr lvl="1"/>
            <a:r>
              <a:rPr lang="en-US" sz="2800" dirty="0" err="1"/>
              <a:t>Porozumienia</a:t>
            </a:r>
            <a:r>
              <a:rPr lang="en-US" sz="2800" dirty="0"/>
              <a:t> </a:t>
            </a:r>
            <a:r>
              <a:rPr lang="en-US" sz="2800" dirty="0" err="1"/>
              <a:t>partnerskie</a:t>
            </a:r>
            <a:r>
              <a:rPr lang="en-US" sz="2800" dirty="0"/>
              <a:t> i </a:t>
            </a:r>
            <a:r>
              <a:rPr lang="en-US" sz="2800" dirty="0" err="1"/>
              <a:t>karty</a:t>
            </a:r>
            <a:r>
              <a:rPr lang="en-US" sz="2800" dirty="0"/>
              <a:t> </a:t>
            </a:r>
            <a:r>
              <a:rPr lang="en-US" sz="2800" dirty="0" err="1"/>
              <a:t>czasu</a:t>
            </a:r>
            <a:r>
              <a:rPr lang="en-US" sz="2800" dirty="0"/>
              <a:t> pracy </a:t>
            </a:r>
            <a:r>
              <a:rPr lang="en-US" sz="2800" dirty="0" err="1"/>
              <a:t>wolontariuszy</a:t>
            </a:r>
            <a:r>
              <a:rPr lang="en-US" sz="2800" dirty="0"/>
              <a:t>,</a:t>
            </a:r>
          </a:p>
          <a:p>
            <a:pPr lvl="1"/>
            <a:r>
              <a:rPr lang="en-US" sz="2800" dirty="0" err="1"/>
              <a:t>Plakaty</a:t>
            </a:r>
            <a:r>
              <a:rPr lang="en-US" sz="2800" dirty="0"/>
              <a:t>, </a:t>
            </a:r>
            <a:r>
              <a:rPr lang="en-US" sz="2800" dirty="0" err="1"/>
              <a:t>informacje</a:t>
            </a:r>
            <a:r>
              <a:rPr lang="en-US" sz="2800" dirty="0"/>
              <a:t> </a:t>
            </a:r>
            <a:r>
              <a:rPr lang="en-US" sz="2800" dirty="0" err="1"/>
              <a:t>medialne</a:t>
            </a:r>
            <a:endParaRPr lang="en-US" sz="28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7711" y="461040"/>
            <a:ext cx="6892235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Umowa o powierzenie Grantu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74278" y="2151225"/>
            <a:ext cx="7021922" cy="3883816"/>
          </a:xfrm>
        </p:spPr>
        <p:txBody>
          <a:bodyPr>
            <a:normAutofit/>
          </a:bodyPr>
          <a:lstStyle/>
          <a:p>
            <a:r>
              <a:rPr lang="pl-PL" dirty="0"/>
              <a:t>Wykonanie założeń wniosku (realizacja zadań, zakup zaplanowanych wydatków </a:t>
            </a:r>
            <a:r>
              <a:rPr lang="pl-PL" b="1" dirty="0">
                <a:solidFill>
                  <a:srgbClr val="FF0000"/>
                </a:solidFill>
              </a:rPr>
              <a:t>ZGODNIE Z ZAŁOŻENIAMI WNIOSKU I JEGO ZAŁĄCZNIKÓW</a:t>
            </a:r>
            <a:r>
              <a:rPr lang="pl-PL" dirty="0"/>
              <a:t>)</a:t>
            </a:r>
          </a:p>
          <a:p>
            <a:r>
              <a:rPr lang="pl-PL" dirty="0"/>
              <a:t>Płatności dokonywane </a:t>
            </a:r>
            <a:r>
              <a:rPr lang="pl-PL" b="1" dirty="0">
                <a:solidFill>
                  <a:srgbClr val="FF0000"/>
                </a:solidFill>
              </a:rPr>
              <a:t>PRZELEWEM</a:t>
            </a:r>
            <a:r>
              <a:rPr lang="pl-PL" dirty="0"/>
              <a:t>, z konta stowarzyszenia, od dnia podpisania umowy do dnia złożenia wniosku  o rozliczenie Grantu.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767408" y="210628"/>
            <a:ext cx="6807624" cy="1461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 dirty="0" err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Umowa</a:t>
            </a:r>
            <a:r>
              <a:rPr lang="en-US" sz="4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en-US" sz="4400" b="1" kern="1200" dirty="0" err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powierzenie</a:t>
            </a:r>
            <a:r>
              <a:rPr lang="en-US" sz="44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Grantu</a:t>
            </a:r>
            <a:endParaRPr lang="en-US" sz="4400" b="1" kern="1200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26356" y="2060848"/>
            <a:ext cx="6247722" cy="35283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Uzyskanie</a:t>
            </a:r>
            <a:r>
              <a:rPr lang="en-US" dirty="0"/>
              <a:t> </a:t>
            </a:r>
            <a:r>
              <a:rPr lang="en-US" b="1" dirty="0" err="1"/>
              <a:t>niezbędnych</a:t>
            </a:r>
            <a:r>
              <a:rPr lang="en-US" dirty="0"/>
              <a:t> </a:t>
            </a:r>
            <a:r>
              <a:rPr lang="en-US" dirty="0" err="1"/>
              <a:t>opinii</a:t>
            </a:r>
            <a:r>
              <a:rPr lang="en-US" dirty="0"/>
              <a:t>, </a:t>
            </a:r>
            <a:r>
              <a:rPr lang="en-US" dirty="0" err="1"/>
              <a:t>zaświadczeń</a:t>
            </a:r>
            <a:r>
              <a:rPr lang="en-US" dirty="0"/>
              <a:t>, </a:t>
            </a:r>
            <a:r>
              <a:rPr lang="en-US" dirty="0" err="1"/>
              <a:t>pozwoleń</a:t>
            </a:r>
            <a:r>
              <a:rPr lang="en-US" dirty="0"/>
              <a:t>, </a:t>
            </a:r>
            <a:r>
              <a:rPr lang="en-US" dirty="0" err="1"/>
              <a:t>uzgodnień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decyzji</a:t>
            </a:r>
            <a:endParaRPr lang="en-US" dirty="0"/>
          </a:p>
          <a:p>
            <a:r>
              <a:rPr lang="en-US" b="1" dirty="0" err="1"/>
              <a:t>Zamontowanie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b="1" dirty="0" err="1"/>
              <a:t>uruchomienie</a:t>
            </a:r>
            <a:r>
              <a:rPr lang="en-US" dirty="0"/>
              <a:t> </a:t>
            </a:r>
            <a:r>
              <a:rPr lang="en-US" dirty="0" err="1"/>
              <a:t>nabytych</a:t>
            </a:r>
            <a:r>
              <a:rPr lang="en-US" dirty="0"/>
              <a:t> </a:t>
            </a:r>
            <a:r>
              <a:rPr lang="en-US" dirty="0" err="1"/>
              <a:t>maszyn</a:t>
            </a:r>
            <a:r>
              <a:rPr lang="en-US" dirty="0"/>
              <a:t>, </a:t>
            </a:r>
            <a:r>
              <a:rPr lang="en-US" dirty="0" err="1"/>
              <a:t>urządzeń</a:t>
            </a:r>
            <a:r>
              <a:rPr lang="en-US" dirty="0"/>
              <a:t>, </a:t>
            </a:r>
            <a:r>
              <a:rPr lang="en-US" dirty="0" err="1"/>
              <a:t>infrastruktury</a:t>
            </a:r>
            <a:endParaRPr lang="en-US" dirty="0"/>
          </a:p>
          <a:p>
            <a:r>
              <a:rPr lang="en-US" b="1" dirty="0" err="1"/>
              <a:t>Nieprzenoszenie</a:t>
            </a:r>
            <a:r>
              <a:rPr lang="en-US" dirty="0"/>
              <a:t> </a:t>
            </a:r>
            <a:r>
              <a:rPr lang="en-US" dirty="0" err="1"/>
              <a:t>praw</a:t>
            </a:r>
            <a:r>
              <a:rPr lang="en-US" dirty="0"/>
              <a:t> i </a:t>
            </a:r>
            <a:r>
              <a:rPr lang="en-US" dirty="0" err="1"/>
              <a:t>obowiązków</a:t>
            </a:r>
            <a:r>
              <a:rPr lang="en-US" dirty="0"/>
              <a:t> </a:t>
            </a:r>
            <a:r>
              <a:rPr lang="en-US" dirty="0" err="1"/>
              <a:t>wynikających</a:t>
            </a:r>
            <a:r>
              <a:rPr lang="en-US" dirty="0"/>
              <a:t> z </a:t>
            </a:r>
            <a:r>
              <a:rPr lang="en-US" dirty="0" err="1"/>
              <a:t>umowy</a:t>
            </a:r>
            <a:r>
              <a:rPr lang="en-US" dirty="0"/>
              <a:t> na </a:t>
            </a:r>
            <a:r>
              <a:rPr lang="en-US" dirty="0" err="1"/>
              <a:t>inny</a:t>
            </a:r>
            <a:r>
              <a:rPr lang="en-US" dirty="0"/>
              <a:t> </a:t>
            </a:r>
            <a:r>
              <a:rPr lang="en-US" dirty="0" err="1"/>
              <a:t>podmiot</a:t>
            </a:r>
            <a:endParaRPr lang="en-US" dirty="0"/>
          </a:p>
          <a:p>
            <a:endParaRPr lang="en-US" sz="26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48595" y="461040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Zobowiązania</a:t>
            </a:r>
          </a:p>
        </p:txBody>
      </p:sp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E7E1FD4E-96D4-440C-BC39-7AFE108A7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55417"/>
              </p:ext>
            </p:extLst>
          </p:nvPr>
        </p:nvGraphicFramePr>
        <p:xfrm>
          <a:off x="407367" y="1327438"/>
          <a:ext cx="8208913" cy="472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72615" y="461040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Zobowiązania</a:t>
            </a:r>
          </a:p>
        </p:txBody>
      </p:sp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DF29EF63-0C68-4C82-B831-315B86815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207888"/>
              </p:ext>
            </p:extLst>
          </p:nvPr>
        </p:nvGraphicFramePr>
        <p:xfrm>
          <a:off x="237506" y="1327438"/>
          <a:ext cx="8212501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3655" y="344723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Zobowiązania</a:t>
            </a:r>
          </a:p>
        </p:txBody>
      </p:sp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18404B86-EDD6-45EB-84F2-28B42CB55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60036"/>
              </p:ext>
            </p:extLst>
          </p:nvPr>
        </p:nvGraphicFramePr>
        <p:xfrm>
          <a:off x="445100" y="1560919"/>
          <a:ext cx="8027164" cy="447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82775" y="531286"/>
            <a:ext cx="6247722" cy="1461778"/>
          </a:xfrm>
        </p:spPr>
        <p:txBody>
          <a:bodyPr anchor="t">
            <a:normAutofit/>
          </a:bodyPr>
          <a:lstStyle/>
          <a:p>
            <a:r>
              <a:rPr lang="pl-PL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Zobowiązania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03123" y="1327438"/>
            <a:ext cx="7416480" cy="4549834"/>
          </a:xfrm>
        </p:spPr>
        <p:txBody>
          <a:bodyPr>
            <a:normAutofit fontScale="92500" lnSpcReduction="10000"/>
          </a:bodyPr>
          <a:lstStyle/>
          <a:p>
            <a:r>
              <a:rPr lang="pl-PL" sz="3000" dirty="0"/>
              <a:t>Obowiązek informacyjny (zgodnie z księgą wizualizacji znaku PROW)</a:t>
            </a:r>
          </a:p>
          <a:p>
            <a:pPr lvl="1"/>
            <a:r>
              <a:rPr lang="pl-PL" sz="3000" dirty="0" err="1"/>
              <a:t>Loga</a:t>
            </a:r>
            <a:r>
              <a:rPr lang="pl-PL" sz="3000" dirty="0"/>
              <a:t> UE, LEADER, LGD, PROW</a:t>
            </a:r>
          </a:p>
          <a:p>
            <a:pPr lvl="1"/>
            <a:r>
              <a:rPr lang="pl-PL" sz="3000" dirty="0"/>
              <a:t>Slogan „Europejski Fundusz Rolny na rzecz Rozwoju Obszarów Wiejskich: Europa inwestująca w obszary wiejskie”</a:t>
            </a:r>
          </a:p>
          <a:p>
            <a:pPr lvl="1"/>
            <a:r>
              <a:rPr lang="pl-PL" sz="3000" dirty="0"/>
              <a:t>Inwestycje opatrzone TABLICĄ INFORMACYJNĄ</a:t>
            </a:r>
          </a:p>
          <a:p>
            <a:r>
              <a:rPr lang="pl-PL" sz="3000" dirty="0"/>
              <a:t>Brak lub niewłaściwa informacja o dofinansowaniu skutkują </a:t>
            </a:r>
            <a:r>
              <a:rPr lang="pl-PL" sz="3000" b="1" dirty="0">
                <a:solidFill>
                  <a:srgbClr val="FF0000"/>
                </a:solidFill>
              </a:rPr>
              <a:t>naliczeniem kary umownej</a:t>
            </a:r>
            <a:r>
              <a:rPr lang="pl-PL" sz="3000" dirty="0"/>
              <a:t>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7477</TotalTime>
  <Words>856</Words>
  <Application>Microsoft Office PowerPoint</Application>
  <PresentationFormat>Panoramiczny</PresentationFormat>
  <Paragraphs>118</Paragraphs>
  <Slides>26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 3</vt:lpstr>
      <vt:lpstr>Motyw pakietu Office</vt:lpstr>
      <vt:lpstr>Prezentacja programu PowerPoint</vt:lpstr>
      <vt:lpstr>Dokumenty</vt:lpstr>
      <vt:lpstr>Prezentacja programu PowerPoint</vt:lpstr>
      <vt:lpstr>Umowa o powierzenie Grantu</vt:lpstr>
      <vt:lpstr>Prezentacja programu PowerPoint</vt:lpstr>
      <vt:lpstr>Zobowiązania</vt:lpstr>
      <vt:lpstr>Zobowiązania</vt:lpstr>
      <vt:lpstr>Zobowiązania</vt:lpstr>
      <vt:lpstr>Zobowiązania</vt:lpstr>
      <vt:lpstr>Zobowiązania</vt:lpstr>
      <vt:lpstr>Finansowanie Grantu</vt:lpstr>
      <vt:lpstr>Realizacja Grantu</vt:lpstr>
      <vt:lpstr>Realizacja Grantu</vt:lpstr>
      <vt:lpstr>Realizacja Grantu</vt:lpstr>
      <vt:lpstr>Rozwiązanie umowy</vt:lpstr>
      <vt:lpstr>Wniosek o rozliczenie Grantu</vt:lpstr>
      <vt:lpstr>Kwalifikowalność wydatków</vt:lpstr>
      <vt:lpstr>Wniosek o rozliczenie Grantu</vt:lpstr>
      <vt:lpstr>Wniosek o rozliczenie Grantu</vt:lpstr>
      <vt:lpstr>Załączniki WoRG</vt:lpstr>
      <vt:lpstr>Załączniki do WoRG</vt:lpstr>
      <vt:lpstr>Załączniki do WoRG</vt:lpstr>
      <vt:lpstr>Załączniki do WoRG</vt:lpstr>
      <vt:lpstr>Załączniki do WoRG</vt:lpstr>
      <vt:lpstr>Doradztwo</vt:lpstr>
      <vt:lpstr>Dziękuję za uwagę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Renata</dc:creator>
  <cp:lastModifiedBy>Magda Przystałowska</cp:lastModifiedBy>
  <cp:revision>572</cp:revision>
  <cp:lastPrinted>2021-11-04T10:37:51Z</cp:lastPrinted>
  <dcterms:created xsi:type="dcterms:W3CDTF">2011-02-22T13:15:15Z</dcterms:created>
  <dcterms:modified xsi:type="dcterms:W3CDTF">2021-11-05T11:06:07Z</dcterms:modified>
</cp:coreProperties>
</file>