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35" r:id="rId3"/>
    <p:sldId id="384" r:id="rId4"/>
    <p:sldId id="383" r:id="rId5"/>
    <p:sldId id="387" r:id="rId6"/>
    <p:sldId id="405" r:id="rId7"/>
    <p:sldId id="385" r:id="rId8"/>
    <p:sldId id="390" r:id="rId9"/>
    <p:sldId id="394" r:id="rId10"/>
    <p:sldId id="392" r:id="rId11"/>
    <p:sldId id="391" r:id="rId12"/>
    <p:sldId id="389" r:id="rId13"/>
    <p:sldId id="402" r:id="rId14"/>
    <p:sldId id="403" r:id="rId15"/>
    <p:sldId id="404" r:id="rId16"/>
    <p:sldId id="257" r:id="rId17"/>
    <p:sldId id="258" r:id="rId18"/>
    <p:sldId id="259" r:id="rId19"/>
    <p:sldId id="260" r:id="rId20"/>
    <p:sldId id="398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400" r:id="rId41"/>
    <p:sldId id="412" r:id="rId42"/>
    <p:sldId id="409" r:id="rId43"/>
    <p:sldId id="411" r:id="rId44"/>
    <p:sldId id="261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 jasny 3 — Ak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Styl pośredni 4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Styl ciemny 1 — Ak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Styl jasny 2 — Ak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0316-A728-4312-9F11-9FF0C4011B45}" type="datetimeFigureOut">
              <a:rPr lang="pl-PL" smtClean="0"/>
              <a:t>21.09.2020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142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0316-A728-4312-9F11-9FF0C4011B45}" type="datetimeFigureOut">
              <a:rPr lang="pl-PL" smtClean="0"/>
              <a:t>21.09.2020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399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0316-A728-4312-9F11-9FF0C4011B45}" type="datetimeFigureOut">
              <a:rPr lang="pl-PL" smtClean="0"/>
              <a:t>21.09.2020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322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0316-A728-4312-9F11-9FF0C4011B45}" type="datetimeFigureOut">
              <a:rPr lang="pl-PL" smtClean="0"/>
              <a:t>21.09.2020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829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0316-A728-4312-9F11-9FF0C4011B45}" type="datetimeFigureOut">
              <a:rPr lang="pl-PL" smtClean="0"/>
              <a:t>21.09.2020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51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0316-A728-4312-9F11-9FF0C4011B45}" type="datetimeFigureOut">
              <a:rPr lang="pl-PL" smtClean="0"/>
              <a:t>21.09.2020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135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0316-A728-4312-9F11-9FF0C4011B45}" type="datetimeFigureOut">
              <a:rPr lang="pl-PL" smtClean="0"/>
              <a:t>21.09.2020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428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0316-A728-4312-9F11-9FF0C4011B45}" type="datetimeFigureOut">
              <a:rPr lang="pl-PL" smtClean="0"/>
              <a:t>21.09.2020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83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0316-A728-4312-9F11-9FF0C4011B45}" type="datetimeFigureOut">
              <a:rPr lang="pl-PL" smtClean="0"/>
              <a:t>21.09.2020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573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0316-A728-4312-9F11-9FF0C4011B45}" type="datetimeFigureOut">
              <a:rPr lang="pl-PL" smtClean="0"/>
              <a:t>21.09.2020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39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0316-A728-4312-9F11-9FF0C4011B45}" type="datetimeFigureOut">
              <a:rPr lang="pl-PL" smtClean="0"/>
              <a:t>21.09.2020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47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E0316-A728-4312-9F11-9FF0C4011B45}" type="datetimeFigureOut">
              <a:rPr lang="pl-PL" smtClean="0"/>
              <a:t>21.09.2020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08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zF2ksyKEGY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AB225BA-7412-4605-8E8D-5AED2BF56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budynek, sufit, osoby, stojące&#10;&#10;Opis wygenerowany automatycznie">
            <a:extLst>
              <a:ext uri="{FF2B5EF4-FFF2-40B4-BE49-F238E27FC236}">
                <a16:creationId xmlns:a16="http://schemas.microsoft.com/office/drawing/2014/main" id="{550D692B-7D1C-42F7-BC2E-FD1313053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38" b="2092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04BB9CD-970D-4FE5-B4E3-D651735BF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27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254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89BC332-FEA2-40C8-BBCC-B03C11D1B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2152955"/>
            <a:ext cx="9966960" cy="2552091"/>
          </a:xfrm>
        </p:spPr>
        <p:txBody>
          <a:bodyPr anchor="ctr">
            <a:normAutofit/>
          </a:bodyPr>
          <a:lstStyle/>
          <a:p>
            <a:r>
              <a:rPr lang="pl-PL" sz="440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Walne Zebranie Członków</a:t>
            </a:r>
            <a:br>
              <a:rPr lang="pl-PL" sz="440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</a:br>
            <a:r>
              <a:rPr lang="pl-PL" sz="440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LGD Kraina Trzech Rzek</a:t>
            </a:r>
            <a:br>
              <a:rPr lang="pl-PL" sz="440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</a:br>
            <a:br>
              <a:rPr lang="pl-PL" sz="440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</a:br>
            <a:r>
              <a:rPr lang="pl-PL" sz="440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Działalność LGD w roku 2020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E670767-EB43-466C-80BE-96BE89BC99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0364" y="5342072"/>
            <a:ext cx="7891272" cy="707465"/>
          </a:xfrm>
          <a:ln>
            <a:noFill/>
          </a:ln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Oborniki wrzesień 2020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D6276-8D53-4DDA-A15A-90E0831F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1955749"/>
            <a:ext cx="10222992" cy="80683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C150C7-96FB-4EB9-BDF9-212535A60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808342"/>
            <a:ext cx="10222992" cy="80683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2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djęcie, różny, różne, wiele&#10;&#10;Opis wygenerowany automatycznie">
            <a:extLst>
              <a:ext uri="{FF2B5EF4-FFF2-40B4-BE49-F238E27FC236}">
                <a16:creationId xmlns:a16="http://schemas.microsoft.com/office/drawing/2014/main" id="{C029DE2B-A80E-41EE-910C-6E1BC8B9F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4A05591-994D-45CF-9C13-39619F464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Grantobiorcy działaj lokalnie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02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17CF26C-DB08-4BEE-962E-A43C78788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37045"/>
            <a:ext cx="10850282" cy="7701403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013882-C43F-453A-A427-99C8F5E6B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1" y="1670903"/>
            <a:ext cx="5422605" cy="134275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300" b="1" dirty="0"/>
              <a:t>Działaj Lokalnie </a:t>
            </a:r>
            <a:br>
              <a:rPr lang="pl-PL" sz="4300" b="1" dirty="0"/>
            </a:br>
            <a:r>
              <a:rPr lang="pl-PL" sz="4300" b="1" dirty="0"/>
              <a:t>Szkolenia dla Grantobiorców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14F944-F478-4032-B4B7-9C253694C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53" y="3403533"/>
            <a:ext cx="5814665" cy="275868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pl-PL" sz="2000" dirty="0"/>
              <a:t>30 lipca odbyło się szkolenie dla wybranych grantobiorców Działaj lokalnie. Prezes LGD, Małgorzata Najdek pogratulowała świetnych inicjatyw, omówiła obowiązki grantobiorców, wynikające z zawartych umów oraz życzyła sukcesów w realizacji działań.</a:t>
            </a:r>
          </a:p>
        </p:txBody>
      </p:sp>
    </p:spTree>
    <p:extLst>
      <p:ext uri="{BB962C8B-B14F-4D97-AF65-F5344CB8AC3E}">
        <p14:creationId xmlns:p14="http://schemas.microsoft.com/office/powerpoint/2010/main" val="375199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ltimedia online 3" title="Rejs po przygodę">
            <a:hlinkClick r:id="" action="ppaction://media"/>
            <a:extLst>
              <a:ext uri="{FF2B5EF4-FFF2-40B4-BE49-F238E27FC236}">
                <a16:creationId xmlns:a16="http://schemas.microsoft.com/office/drawing/2014/main" id="{CEA46945-44D3-43AD-9204-B6C7CD26066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013882-C43F-453A-A427-99C8F5E6B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294" y="1838261"/>
            <a:ext cx="4398701" cy="134275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800" b="1" dirty="0"/>
              <a:t>Powitanie lata w Krainie Trzech Rzek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14F944-F478-4032-B4B7-9C253694C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35" y="3493264"/>
            <a:ext cx="5454502" cy="180703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pl-PL" sz="2000" dirty="0"/>
              <a:t>11 lipca odbył się spływ tratwiany na rozpoczęcie lata. </a:t>
            </a:r>
          </a:p>
          <a:p>
            <a:pPr marL="0" indent="0">
              <a:buNone/>
            </a:pPr>
            <a:r>
              <a:rPr lang="pl-PL" sz="2000" dirty="0"/>
              <a:t>We współpracy z Polem Namiotowym Przystań Kowale, przygotowaliśmy dzień pełen wrażeń dla ponad 70 osób.</a:t>
            </a:r>
          </a:p>
        </p:txBody>
      </p:sp>
    </p:spTree>
    <p:extLst>
      <p:ext uri="{BB962C8B-B14F-4D97-AF65-F5344CB8AC3E}">
        <p14:creationId xmlns:p14="http://schemas.microsoft.com/office/powerpoint/2010/main" val="30437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FEF855-7F62-4F6B-9710-AC9F9D14F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/>
              <a:t>Realizacja projektów Działaj Lokalnie</a:t>
            </a:r>
          </a:p>
        </p:txBody>
      </p:sp>
      <p:pic>
        <p:nvPicPr>
          <p:cNvPr id="9" name="Obraz 8" descr="Obraz zawierający znak, jasne, wiszące, siedzi&#10;&#10;Opis wygenerowany automatycznie">
            <a:extLst>
              <a:ext uri="{FF2B5EF4-FFF2-40B4-BE49-F238E27FC236}">
                <a16:creationId xmlns:a16="http://schemas.microsoft.com/office/drawing/2014/main" id="{E7526AEA-CE03-4A8C-9A7F-02A120CAF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60" y="1493407"/>
            <a:ext cx="2685705" cy="2740515"/>
          </a:xfrm>
          <a:prstGeom prst="rect">
            <a:avLst/>
          </a:prstGeom>
        </p:spPr>
      </p:pic>
      <p:pic>
        <p:nvPicPr>
          <p:cNvPr id="11" name="Obraz 10" descr="Obraz zawierający książka, tekst, żywność, koszula&#10;&#10;Opis wygenerowany automatycznie">
            <a:extLst>
              <a:ext uri="{FF2B5EF4-FFF2-40B4-BE49-F238E27FC236}">
                <a16:creationId xmlns:a16="http://schemas.microsoft.com/office/drawing/2014/main" id="{F3EA25A7-5F20-4B04-88D6-E30DB367E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262" y="1948505"/>
            <a:ext cx="2685705" cy="2148564"/>
          </a:xfrm>
          <a:prstGeom prst="rect">
            <a:avLst/>
          </a:prstGeom>
        </p:spPr>
      </p:pic>
      <p:pic>
        <p:nvPicPr>
          <p:cNvPr id="5" name="Obraz 4" descr="Obraz zawierający żywność, znak, rysunek&#10;&#10;Opis wygenerowany automatycznie">
            <a:extLst>
              <a:ext uri="{FF2B5EF4-FFF2-40B4-BE49-F238E27FC236}">
                <a16:creationId xmlns:a16="http://schemas.microsoft.com/office/drawing/2014/main" id="{A9E07A87-DEB7-4CE6-84B4-FAE53CE70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57" y="1236428"/>
            <a:ext cx="2637795" cy="299749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3071388-0AFF-4CA6-831E-94E243308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74" y="2549830"/>
            <a:ext cx="2685706" cy="812426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733B210-462D-42A4-BA20-36743BB5E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006C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7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C27341-4ABB-43EF-9E57-10A858F92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5B4D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98C55-54CC-433B-905F-FB0B2D200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3414014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C0AB9D64-B791-4D21-96A1-BC8CDAFCE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59" y="1413232"/>
            <a:ext cx="2781372" cy="40309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21906-D4D4-4F16-9228-3E004930E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1968" y="485853"/>
            <a:ext cx="3575304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 descr="Obraz zawierający tekst, żywność, znak&#10;&#10;Opis wygenerowany automatycznie">
            <a:extLst>
              <a:ext uri="{FF2B5EF4-FFF2-40B4-BE49-F238E27FC236}">
                <a16:creationId xmlns:a16="http://schemas.microsoft.com/office/drawing/2014/main" id="{82E364DD-5C1E-42FA-A75C-CD0934703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67" y="1342815"/>
            <a:ext cx="2941124" cy="417180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65BCC85-4C69-4CFB-A36A-6A489B87F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139" y="484069"/>
            <a:ext cx="3899229" cy="28642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C65A925A-36C4-4E5C-B79C-2DDD0D8E4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481" y="798656"/>
            <a:ext cx="1594613" cy="223022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A14BDAC-394B-4E9A-8ECE-61AA1A7C2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139" y="3509152"/>
            <a:ext cx="3899229" cy="284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zrzut ekranu, tekst&#10;&#10;Opis wygenerowany automatycznie">
            <a:extLst>
              <a:ext uri="{FF2B5EF4-FFF2-40B4-BE49-F238E27FC236}">
                <a16:creationId xmlns:a16="http://schemas.microsoft.com/office/drawing/2014/main" id="{5E466BBA-30DF-4D4B-9C65-B9C7A87547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449" y="3830885"/>
            <a:ext cx="1912676" cy="222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4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C27341-4ABB-43EF-9E57-10A858F92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5B4D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98C55-54CC-433B-905F-FB0B2D200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3414014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C0AB9D64-B791-4D21-96A1-BC8CDAFCE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559" y="1461571"/>
            <a:ext cx="2781372" cy="39342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21906-D4D4-4F16-9228-3E004930E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1968" y="485853"/>
            <a:ext cx="3575304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2E364DD-5C1E-42FA-A75C-CD0934703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567" y="1350265"/>
            <a:ext cx="2941124" cy="415690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65BCC85-4C69-4CFB-A36A-6A489B87F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139" y="484069"/>
            <a:ext cx="3899229" cy="28642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65A925A-36C4-4E5C-B79C-2DDD0D8E4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7871" y="573028"/>
            <a:ext cx="3577573" cy="268317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A14BDAC-394B-4E9A-8ECE-61AA1A7C2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139" y="3509152"/>
            <a:ext cx="3899229" cy="284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E466BBA-30DF-4D4B-9C65-B9C7A87547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7870" y="3611101"/>
            <a:ext cx="3577573" cy="268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0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8229909_1263288817354882_2915609804643142785_n">
            <a:extLst>
              <a:ext uri="{FF2B5EF4-FFF2-40B4-BE49-F238E27FC236}">
                <a16:creationId xmlns:a16="http://schemas.microsoft.com/office/drawing/2014/main" id="{2F70D8B3-B30F-4555-AAAF-AF6A1EA681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9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8237642_1730582860430543_7856112202760541406_n">
            <a:extLst>
              <a:ext uri="{FF2B5EF4-FFF2-40B4-BE49-F238E27FC236}">
                <a16:creationId xmlns:a16="http://schemas.microsoft.com/office/drawing/2014/main" id="{B09FC39E-7175-4579-973F-9B030A6E9A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2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8248027_1730583443763818_7661120045153600868_n">
            <a:extLst>
              <a:ext uri="{FF2B5EF4-FFF2-40B4-BE49-F238E27FC236}">
                <a16:creationId xmlns:a16="http://schemas.microsoft.com/office/drawing/2014/main" id="{E75BEAE6-4291-404B-B1D5-320C287DA9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0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8345024_699259503998118_4321046737831039269_o">
            <a:extLst>
              <a:ext uri="{FF2B5EF4-FFF2-40B4-BE49-F238E27FC236}">
                <a16:creationId xmlns:a16="http://schemas.microsoft.com/office/drawing/2014/main" id="{7DDCABE5-212A-4ADC-82BE-439A6BC68A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9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17CF26C-DB08-4BEE-962E-A43C78788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61921"/>
            <a:ext cx="12192000" cy="8119921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013882-C43F-453A-A427-99C8F5E6B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50" y="2086246"/>
            <a:ext cx="5081622" cy="1342754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/>
              <a:t>Warsztat refleksyjny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14F944-F478-4032-B4B7-9C253694C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167" y="3337139"/>
            <a:ext cx="5444837" cy="290132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pl-PL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19 lutego w warsztacie uczestniczyli pracownicy Biura, członkowie Zarządu i Rady LGD oraz Komisji Rewizyjnej. Podczas warsztatu omówiono przebieg realizacji finansowej i rzeczowej Strategii, osiąganie wskaźników zaplanowanych na 2 kamień milowy, jakość kryteriów i procedur Na podstawie wyników ewaluacji oceniono jakość pracy biura oraz organów LGD. Uczestnicy wypracowali także rekomendacje do zmian Lokalnych Kryteriów dotyczących wyboru Grantobiorców oraz oceny wniosków składanych w ramach konkursu na remont zabytków.</a:t>
            </a:r>
            <a:endParaRPr 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167553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8347569_1263288007354963_6068536662418081891_o">
            <a:extLst>
              <a:ext uri="{FF2B5EF4-FFF2-40B4-BE49-F238E27FC236}">
                <a16:creationId xmlns:a16="http://schemas.microsoft.com/office/drawing/2014/main" id="{C90D888A-548C-41C7-ADCF-D89F065745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8349908_1255979684752462_4605241640322341635_o">
            <a:extLst>
              <a:ext uri="{FF2B5EF4-FFF2-40B4-BE49-F238E27FC236}">
                <a16:creationId xmlns:a16="http://schemas.microsoft.com/office/drawing/2014/main" id="{FAC6B689-CE86-4DE4-BFC8-5FE517D7F1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7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8409569_3240837289348753_7054891696187703451_n">
            <a:extLst>
              <a:ext uri="{FF2B5EF4-FFF2-40B4-BE49-F238E27FC236}">
                <a16:creationId xmlns:a16="http://schemas.microsoft.com/office/drawing/2014/main" id="{7DE1CE5A-3754-4D3C-976C-95F8ACE265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9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8516323_3240838506015298_6388392723421254067_n">
            <a:extLst>
              <a:ext uri="{FF2B5EF4-FFF2-40B4-BE49-F238E27FC236}">
                <a16:creationId xmlns:a16="http://schemas.microsoft.com/office/drawing/2014/main" id="{59246A87-9FF5-42B4-A46E-21C750F74F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8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8563535_703216150269120_7932019935445389876_n">
            <a:extLst>
              <a:ext uri="{FF2B5EF4-FFF2-40B4-BE49-F238E27FC236}">
                <a16:creationId xmlns:a16="http://schemas.microsoft.com/office/drawing/2014/main" id="{DB2148A4-A953-47B9-BF6F-0C73685B25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8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8614672_703216023602466_194698560412048846_n">
            <a:extLst>
              <a:ext uri="{FF2B5EF4-FFF2-40B4-BE49-F238E27FC236}">
                <a16:creationId xmlns:a16="http://schemas.microsoft.com/office/drawing/2014/main" id="{BB9DA90A-E15B-481B-B3ED-F353DB3711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1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8621070_1263289240688173_8639113729843008414_n">
            <a:extLst>
              <a:ext uri="{FF2B5EF4-FFF2-40B4-BE49-F238E27FC236}">
                <a16:creationId xmlns:a16="http://schemas.microsoft.com/office/drawing/2014/main" id="{F690F928-78EB-4DB4-ABF5-64EE1F819C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1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8654133_3240837542682061_6938761015292850501_n">
            <a:extLst>
              <a:ext uri="{FF2B5EF4-FFF2-40B4-BE49-F238E27FC236}">
                <a16:creationId xmlns:a16="http://schemas.microsoft.com/office/drawing/2014/main" id="{C518EEC6-F7EB-49A5-AB6B-26A75B7FE5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5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8674393_1263288340688263_1001598814355821063_o">
            <a:extLst>
              <a:ext uri="{FF2B5EF4-FFF2-40B4-BE49-F238E27FC236}">
                <a16:creationId xmlns:a16="http://schemas.microsoft.com/office/drawing/2014/main" id="{8B097B6D-33B8-4CCA-A1D5-14146D6530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2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8685498_1263289287354835_626507724764894494_n">
            <a:extLst>
              <a:ext uri="{FF2B5EF4-FFF2-40B4-BE49-F238E27FC236}">
                <a16:creationId xmlns:a16="http://schemas.microsoft.com/office/drawing/2014/main" id="{39417706-8A9B-490D-BA6C-E52B0F23BF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8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17CF26C-DB08-4BEE-962E-A43C78788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3" y="-1257692"/>
            <a:ext cx="12167193" cy="8111462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013882-C43F-453A-A427-99C8F5E6B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294" y="1838261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/>
              <a:t>Działaj Lokalnie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14F944-F478-4032-B4B7-9C253694C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35" y="3811910"/>
            <a:ext cx="5454502" cy="180703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pl-PL" sz="2000" dirty="0"/>
              <a:t>LGD Kraina Trzech Rzek Ośrodkiem Działaj Lokalnie.</a:t>
            </a:r>
          </a:p>
          <a:p>
            <a:pPr marL="0" indent="0">
              <a:buNone/>
            </a:pPr>
            <a:r>
              <a:rPr lang="pl-PL" sz="2000" dirty="0"/>
              <a:t>Ponad </a:t>
            </a:r>
            <a:r>
              <a:rPr lang="pl-PL" sz="2000" b="1" dirty="0"/>
              <a:t>37 000 zł </a:t>
            </a:r>
            <a:r>
              <a:rPr lang="pl-PL" sz="2000" dirty="0"/>
              <a:t>na inicjatywy lokalne i wyzwalanie społecznej energii.</a:t>
            </a:r>
          </a:p>
          <a:p>
            <a:pPr marL="0" indent="0">
              <a:buNone/>
            </a:pPr>
            <a:r>
              <a:rPr lang="pl-PL" sz="2000" dirty="0"/>
              <a:t>W lutym braliśmy udział w szkoleniu dla nowych ośrodków Działaj Lokalnie, odebraliśmy też okolicznościowy dyplom.</a:t>
            </a:r>
          </a:p>
        </p:txBody>
      </p:sp>
    </p:spTree>
    <p:extLst>
      <p:ext uri="{BB962C8B-B14F-4D97-AF65-F5344CB8AC3E}">
        <p14:creationId xmlns:p14="http://schemas.microsoft.com/office/powerpoint/2010/main" val="286843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8694402_1263287474021683_7393643334439555543_n">
            <a:extLst>
              <a:ext uri="{FF2B5EF4-FFF2-40B4-BE49-F238E27FC236}">
                <a16:creationId xmlns:a16="http://schemas.microsoft.com/office/drawing/2014/main" id="{B0FC1BC0-3511-4AFB-AC19-741CFA9EC3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75" y="0"/>
            <a:ext cx="4514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4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8856168_1023974031406709_7172539174462636966_o">
            <a:extLst>
              <a:ext uri="{FF2B5EF4-FFF2-40B4-BE49-F238E27FC236}">
                <a16:creationId xmlns:a16="http://schemas.microsoft.com/office/drawing/2014/main" id="{4936F447-D35B-4B4C-9FDC-62C3D2828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0"/>
            <a:ext cx="5103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4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9057295_163656705339362_2848880259001226678_n">
            <a:extLst>
              <a:ext uri="{FF2B5EF4-FFF2-40B4-BE49-F238E27FC236}">
                <a16:creationId xmlns:a16="http://schemas.microsoft.com/office/drawing/2014/main" id="{F0F5E3FD-AAE7-4AB5-B285-068FED5714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2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9127608_2629106704021160_7058488972140513026_n">
            <a:extLst>
              <a:ext uri="{FF2B5EF4-FFF2-40B4-BE49-F238E27FC236}">
                <a16:creationId xmlns:a16="http://schemas.microsoft.com/office/drawing/2014/main" id="{D4C0F761-AC09-4AF4-B9FB-0229D58BF9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25" y="0"/>
            <a:ext cx="8005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6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9199648_715754209015314_9129569617673045161_n">
            <a:extLst>
              <a:ext uri="{FF2B5EF4-FFF2-40B4-BE49-F238E27FC236}">
                <a16:creationId xmlns:a16="http://schemas.microsoft.com/office/drawing/2014/main" id="{6759684C-F9A9-4BDE-A943-DB0BE9D80D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8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9451196_968346386980549_4580533398191677761_o">
            <a:extLst>
              <a:ext uri="{FF2B5EF4-FFF2-40B4-BE49-F238E27FC236}">
                <a16:creationId xmlns:a16="http://schemas.microsoft.com/office/drawing/2014/main" id="{10C1ECC2-8754-4F49-BDEF-4ED12CED3B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613" y="0"/>
            <a:ext cx="3405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2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9460971_715754589015276_7362517710610468361_o">
            <a:extLst>
              <a:ext uri="{FF2B5EF4-FFF2-40B4-BE49-F238E27FC236}">
                <a16:creationId xmlns:a16="http://schemas.microsoft.com/office/drawing/2014/main" id="{2B20F543-4E5C-44C2-BDF6-37DF8303A9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2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9471811_715754335681968_9031571721931002267_o">
            <a:extLst>
              <a:ext uri="{FF2B5EF4-FFF2-40B4-BE49-F238E27FC236}">
                <a16:creationId xmlns:a16="http://schemas.microsoft.com/office/drawing/2014/main" id="{BC73ED85-C23D-4084-A9C7-5E939E2D0E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4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9485794_968345760313945_2025894330530894911_o">
            <a:extLst>
              <a:ext uri="{FF2B5EF4-FFF2-40B4-BE49-F238E27FC236}">
                <a16:creationId xmlns:a16="http://schemas.microsoft.com/office/drawing/2014/main" id="{81513663-3955-4155-8784-1EB0616F4F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8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9828457_1034776856993093_92559443496759198_n">
            <a:extLst>
              <a:ext uri="{FF2B5EF4-FFF2-40B4-BE49-F238E27FC236}">
                <a16:creationId xmlns:a16="http://schemas.microsoft.com/office/drawing/2014/main" id="{A31BEA0B-81B4-45D5-8AC7-C9C9F1D9A2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7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17CF26C-DB08-4BEE-962E-A43C78788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3" y="-1261921"/>
            <a:ext cx="12167193" cy="8119921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013882-C43F-453A-A427-99C8F5E6B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68" y="1798351"/>
            <a:ext cx="4763385" cy="1342754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/>
              <a:t>Rajd do </a:t>
            </a:r>
            <a:br>
              <a:rPr lang="pl-PL" sz="4800" b="1" dirty="0"/>
            </a:br>
            <a:r>
              <a:rPr lang="pl-PL" sz="4800" b="1" dirty="0"/>
              <a:t>Śnieżycowego Jaru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14F944-F478-4032-B4B7-9C253694C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732" y="2798039"/>
            <a:ext cx="4763386" cy="344042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pl-PL" sz="1600" dirty="0"/>
              <a:t>7 marca</a:t>
            </a:r>
          </a:p>
          <a:p>
            <a:pPr marL="0" indent="0">
              <a:buNone/>
            </a:pPr>
            <a:r>
              <a:rPr lang="pl-PL" sz="1600" dirty="0"/>
              <a:t>Organizowany we współpracy z NW Włóczykije coroczny rajd pieszy.</a:t>
            </a:r>
          </a:p>
          <a:p>
            <a:pPr marL="0" indent="0">
              <a:buNone/>
            </a:pPr>
            <a:r>
              <a:rPr lang="pl-PL" sz="1600" dirty="0"/>
              <a:t>Uchorowo – Śnieżycowy Jar -Mściszewo</a:t>
            </a:r>
          </a:p>
          <a:p>
            <a:pPr marL="0" indent="0">
              <a:buNone/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3319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1F0E36-B4C6-4283-9755-496C19A73C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Plany na najbliższy czas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C6B0170-1947-4F9A-AD48-BDF3D56308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593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4825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5C02B11-1AB3-43B6-8ED7-F2DE7D766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FFFF"/>
                </a:solidFill>
              </a:rPr>
              <a:t>Nabór na Granty w zakresie rozwijania niekomercyjnej i ogólnodostępnej infrastruktury rekreacyjnej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9EB8CA-7837-4C49-A5DD-D99A211E6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624568"/>
            <a:ext cx="5753098" cy="5412920"/>
          </a:xfrm>
        </p:spPr>
        <p:txBody>
          <a:bodyPr anchor="ctr">
            <a:normAutofit/>
          </a:bodyPr>
          <a:lstStyle/>
          <a:p>
            <a:r>
              <a:rPr lang="pl-PL" sz="4000" dirty="0"/>
              <a:t>Ponad 311 000 zł</a:t>
            </a:r>
          </a:p>
          <a:p>
            <a:r>
              <a:rPr lang="pl-PL" sz="4000" dirty="0"/>
              <a:t>Granty od 5 do 50 000 zł</a:t>
            </a: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417933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4825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5C02B11-1AB3-43B6-8ED7-F2DE7D766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>
            <a:normAutofit/>
          </a:bodyPr>
          <a:lstStyle/>
          <a:p>
            <a:r>
              <a:rPr lang="pl-PL" sz="4800" dirty="0">
                <a:solidFill>
                  <a:srgbClr val="FFFFFF"/>
                </a:solidFill>
              </a:rPr>
              <a:t>Nabór na Remont Zabytków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9EB8CA-7837-4C49-A5DD-D99A211E6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624568"/>
            <a:ext cx="5753098" cy="5412920"/>
          </a:xfrm>
        </p:spPr>
        <p:txBody>
          <a:bodyPr anchor="ctr">
            <a:normAutofit/>
          </a:bodyPr>
          <a:lstStyle/>
          <a:p>
            <a:r>
              <a:rPr lang="pl-PL" sz="4800" dirty="0"/>
              <a:t>Ponad 370 000 zł</a:t>
            </a:r>
          </a:p>
          <a:p>
            <a:r>
              <a:rPr lang="pl-PL" sz="4800" dirty="0"/>
              <a:t>3 obiekty </a:t>
            </a:r>
          </a:p>
        </p:txBody>
      </p:sp>
    </p:spTree>
    <p:extLst>
      <p:ext uri="{BB962C8B-B14F-4D97-AF65-F5344CB8AC3E}">
        <p14:creationId xmlns:p14="http://schemas.microsoft.com/office/powerpoint/2010/main" val="190993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rak opisu.">
            <a:extLst>
              <a:ext uri="{FF2B5EF4-FFF2-40B4-BE49-F238E27FC236}">
                <a16:creationId xmlns:a16="http://schemas.microsoft.com/office/drawing/2014/main" id="{5AF5A56F-E8AC-4606-AB9E-067FF7C80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481172"/>
            <a:ext cx="10653822" cy="1147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013882-C43F-453A-A427-99C8F5E6B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1" y="1670903"/>
            <a:ext cx="5422605" cy="1342754"/>
          </a:xfrm>
        </p:spPr>
        <p:txBody>
          <a:bodyPr>
            <a:normAutofit/>
          </a:bodyPr>
          <a:lstStyle/>
          <a:p>
            <a:pPr algn="ctr"/>
            <a:r>
              <a:rPr lang="pl-PL" sz="4300" b="1" dirty="0"/>
              <a:t>Planowane </a:t>
            </a:r>
            <a:br>
              <a:rPr lang="pl-PL" sz="4300" b="1" dirty="0"/>
            </a:br>
            <a:r>
              <a:rPr lang="pl-PL" sz="4300" b="1" dirty="0"/>
              <a:t>projekty współpracy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14F944-F478-4032-B4B7-9C253694C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53" y="3403533"/>
            <a:ext cx="5814665" cy="2758680"/>
          </a:xfrm>
        </p:spPr>
        <p:txBody>
          <a:bodyPr anchor="ctr">
            <a:noAutofit/>
          </a:bodyPr>
          <a:lstStyle/>
          <a:p>
            <a:pPr marL="457200" indent="-457200">
              <a:buAutoNum type="arabicPeriod"/>
            </a:pPr>
            <a:r>
              <a:rPr lang="pl-PL" sz="2000" dirty="0"/>
              <a:t>Projekt regionalny dotyczący budowy infrastruktury turystycznej, stworzeniu mapy interaktywnej i zorganizowaniu wydarzeń promocyjnych</a:t>
            </a:r>
          </a:p>
          <a:p>
            <a:pPr marL="457200" indent="-457200">
              <a:buAutoNum type="arabicPeriod"/>
            </a:pPr>
            <a:r>
              <a:rPr lang="pl-PL" sz="2000" dirty="0"/>
              <a:t>Projekt międzynarodowy dotyczący rozwoju przedsiębiorczości – wyjazdy studyjne i warsztaty.</a:t>
            </a:r>
          </a:p>
          <a:p>
            <a:pPr marL="457200" indent="-457200">
              <a:buAutoNum type="arabicPeriod"/>
            </a:pPr>
            <a:r>
              <a:rPr lang="pl-PL" sz="2000" dirty="0"/>
              <a:t>Projekt międzynarodowy dotyczący rozwoju turystyki – dobre praktyki, budowanie sieci</a:t>
            </a:r>
          </a:p>
        </p:txBody>
      </p:sp>
    </p:spTree>
    <p:extLst>
      <p:ext uri="{BB962C8B-B14F-4D97-AF65-F5344CB8AC3E}">
        <p14:creationId xmlns:p14="http://schemas.microsoft.com/office/powerpoint/2010/main" val="57091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DB69716-41C3-47ED-B7C7-1C307A1D5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000" y="4428948"/>
            <a:ext cx="4261701" cy="14077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dirty="0"/>
              <a:t>Dziękuję za uwagę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AEC9670-1080-4DDB-8704-D729C1B18B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5"/>
          <a:stretch/>
        </p:blipFill>
        <p:spPr>
          <a:xfrm>
            <a:off x="1087028" y="6133237"/>
            <a:ext cx="9511644" cy="709743"/>
          </a:xfrm>
          <a:prstGeom prst="rect">
            <a:avLst/>
          </a:prstGeom>
        </p:spPr>
      </p:pic>
      <p:pic>
        <p:nvPicPr>
          <p:cNvPr id="6" name="Obraz 5" descr="Obraz zawierający znak, jasne, wiszące, siedzi&#10;&#10;Opis wygenerowany automatycznie">
            <a:extLst>
              <a:ext uri="{FF2B5EF4-FFF2-40B4-BE49-F238E27FC236}">
                <a16:creationId xmlns:a16="http://schemas.microsoft.com/office/drawing/2014/main" id="{F05CADFE-3836-47A5-B65F-515E1EF8E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819" y="724763"/>
            <a:ext cx="3284064" cy="335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DF40726-9B19-4165-9C26-757D16E19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013882-C43F-453A-A427-99C8F5E6B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4211"/>
            <a:ext cx="4571999" cy="1165002"/>
          </a:xfrm>
        </p:spPr>
        <p:txBody>
          <a:bodyPr anchor="b">
            <a:normAutofit/>
          </a:bodyPr>
          <a:lstStyle/>
          <a:p>
            <a:r>
              <a:rPr lang="pl-PL" sz="3600" b="1" dirty="0"/>
              <a:t>Zmiany funkcjonowania biura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14F944-F478-4032-B4B7-9C253694C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55327"/>
            <a:ext cx="4571999" cy="3776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b="0" i="0">
                <a:effectLst/>
                <a:latin typeface="Open Sans" panose="020B0606030504020204" pitchFamily="34" charset="0"/>
              </a:rPr>
              <a:t>Ze względu na ogłoszenie w dniu 21.03 stanu epidemii, na jakiś czas zmieniła się możliwość dostępu do biura LGD</a:t>
            </a:r>
            <a:endParaRPr lang="pl-PL" sz="1800" b="1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17CF26C-DB08-4BEE-962E-A43C78788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5511" y="217144"/>
            <a:ext cx="5904341" cy="59043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89CB41-F399-4AEB-980C-5BFB1049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FC967B-3DD6-463D-9DB9-6E4419AE0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96768" y="3817404"/>
            <a:ext cx="54864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689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4">
            <a:extLst>
              <a:ext uri="{FF2B5EF4-FFF2-40B4-BE49-F238E27FC236}">
                <a16:creationId xmlns:a16="http://schemas.microsoft.com/office/drawing/2014/main" id="{525D6EBF-7E72-4E1D-BB00-327D361AD9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t="7091" r="4808" b="14644"/>
          <a:stretch/>
        </p:blipFill>
        <p:spPr>
          <a:xfrm>
            <a:off x="643467" y="1723169"/>
            <a:ext cx="6891187" cy="338701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F5493CFF-E43B-4B10-ACE1-C8A124662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3" y="0"/>
            <a:ext cx="4062127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14F944-F478-4032-B4B7-9C253694C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2649" y="3358608"/>
            <a:ext cx="3045883" cy="28312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22 firmy</a:t>
            </a:r>
          </a:p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1 857 177,40 zł</a:t>
            </a:r>
          </a:p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Przynajmniej 22 nowe miejsca pracy</a:t>
            </a:r>
          </a:p>
        </p:txBody>
      </p:sp>
    </p:spTree>
    <p:extLst>
      <p:ext uri="{BB962C8B-B14F-4D97-AF65-F5344CB8AC3E}">
        <p14:creationId xmlns:p14="http://schemas.microsoft.com/office/powerpoint/2010/main" val="36025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17CF26C-DB08-4BEE-962E-A43C787886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8" b="12254"/>
          <a:stretch/>
        </p:blipFill>
        <p:spPr>
          <a:xfrm>
            <a:off x="0" y="0"/>
            <a:ext cx="12192000" cy="7313702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013882-C43F-453A-A427-99C8F5E6B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5019"/>
            <a:ext cx="5749036" cy="1342754"/>
          </a:xfrm>
        </p:spPr>
        <p:txBody>
          <a:bodyPr>
            <a:normAutofit/>
          </a:bodyPr>
          <a:lstStyle/>
          <a:p>
            <a:pPr algn="ctr"/>
            <a:r>
              <a:rPr lang="pl-PL" sz="4300" b="1" dirty="0"/>
              <a:t>Działaj Lokalnie </a:t>
            </a:r>
            <a:br>
              <a:rPr lang="pl-PL" sz="4300" b="1" dirty="0"/>
            </a:br>
            <a:r>
              <a:rPr lang="pl-PL" sz="4300" b="1" dirty="0"/>
              <a:t>Spotkania informacyjne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14F944-F478-4032-B4B7-9C253694C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35" y="3790988"/>
            <a:ext cx="5454502" cy="180703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pl-PL" sz="2000" dirty="0"/>
              <a:t>W pierwszej połowie czerwca odbyły się we wszystkich gminach członkowskich spotkania informacyjne skierowane dla mieszkańców i organizacji z terenu Lokalnej Grupy Działania Kraina Trzech Rzek, chcących ubiegać się o dofinansowanie w ramach konkursu grantowego Działaj Lokalnie.</a:t>
            </a:r>
          </a:p>
        </p:txBody>
      </p:sp>
    </p:spTree>
    <p:extLst>
      <p:ext uri="{BB962C8B-B14F-4D97-AF65-F5344CB8AC3E}">
        <p14:creationId xmlns:p14="http://schemas.microsoft.com/office/powerpoint/2010/main" val="388240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134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9" name="Rectangle 136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614139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A430778-1D01-4B4C-A4CB-38574FC9E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" r="497" b="-3"/>
          <a:stretch/>
        </p:blipFill>
        <p:spPr bwMode="auto">
          <a:xfrm>
            <a:off x="484632" y="1869447"/>
            <a:ext cx="5126736" cy="296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14F944-F478-4032-B4B7-9C253694C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1384" y="2121763"/>
            <a:ext cx="5129784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/>
              <a:t>Złożono 39 wniosków na kwotę 113 060,20 zł</a:t>
            </a:r>
          </a:p>
          <a:p>
            <a:pPr marL="0" indent="0">
              <a:buNone/>
            </a:pPr>
            <a:r>
              <a:rPr lang="pl-PL" sz="2000" dirty="0"/>
              <a:t>Wszystkie wnioski spełniały wymogi formalne.</a:t>
            </a:r>
          </a:p>
          <a:p>
            <a:pPr marL="0" indent="0">
              <a:buNone/>
            </a:pPr>
            <a:r>
              <a:rPr lang="pl-PL" sz="2000" dirty="0"/>
              <a:t>Suma przewidziana na granty to 30 000 zł, ze względu jednak na ogromne zainteresowanie naborem, Zarząd LGD zdecydował o zwiększeniu puli naboru   do 37 002,00 zł.</a:t>
            </a:r>
          </a:p>
          <a:p>
            <a:pPr marL="0" indent="0">
              <a:buNone/>
            </a:pPr>
            <a:r>
              <a:rPr lang="pl-PL" sz="2000" dirty="0"/>
              <a:t>Komisja, spośród 39 złożonych wniosków, wyłoniła 13, które otrzymają dofinansowanie.</a:t>
            </a:r>
          </a:p>
        </p:txBody>
      </p:sp>
    </p:spTree>
    <p:extLst>
      <p:ext uri="{BB962C8B-B14F-4D97-AF65-F5344CB8AC3E}">
        <p14:creationId xmlns:p14="http://schemas.microsoft.com/office/powerpoint/2010/main" val="2939541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A10D8078-0D79-4891-990A-1D89E57198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419702"/>
              </p:ext>
            </p:extLst>
          </p:nvPr>
        </p:nvGraphicFramePr>
        <p:xfrm>
          <a:off x="439479" y="372449"/>
          <a:ext cx="11313042" cy="6045887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4462666">
                  <a:extLst>
                    <a:ext uri="{9D8B030D-6E8A-4147-A177-3AD203B41FA5}">
                      <a16:colId xmlns:a16="http://schemas.microsoft.com/office/drawing/2014/main" val="1182348813"/>
                    </a:ext>
                  </a:extLst>
                </a:gridCol>
                <a:gridCol w="3701563">
                  <a:extLst>
                    <a:ext uri="{9D8B030D-6E8A-4147-A177-3AD203B41FA5}">
                      <a16:colId xmlns:a16="http://schemas.microsoft.com/office/drawing/2014/main" val="4071330380"/>
                    </a:ext>
                  </a:extLst>
                </a:gridCol>
                <a:gridCol w="3148813">
                  <a:extLst>
                    <a:ext uri="{9D8B030D-6E8A-4147-A177-3AD203B41FA5}">
                      <a16:colId xmlns:a16="http://schemas.microsoft.com/office/drawing/2014/main" val="2815984047"/>
                    </a:ext>
                  </a:extLst>
                </a:gridCol>
              </a:tblGrid>
              <a:tr h="26160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Tytuł projektu</a:t>
                      </a:r>
                      <a:endParaRPr lang="pl-PL" sz="2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chemeClr val="bg1"/>
                          </a:solidFill>
                          <a:effectLst/>
                        </a:rPr>
                        <a:t>Nazwa wnioskodawcy</a:t>
                      </a:r>
                      <a:endParaRPr lang="pl-PL" sz="2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Nazwa realizatora</a:t>
                      </a:r>
                      <a:endParaRPr lang="pl-PL" sz="2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extLst>
                  <a:ext uri="{0D108BD9-81ED-4DB2-BD59-A6C34878D82A}">
                    <a16:rowId xmlns:a16="http://schemas.microsoft.com/office/drawing/2014/main" val="1552957952"/>
                  </a:ext>
                </a:extLst>
              </a:tr>
              <a:tr h="46677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W zdrowym ciele zdrowy duch - aktywne zajęcia dla seniorów z Suchego Lasu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Koło Gospodyń Wiejskich Złotniki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Aktywni seniorzy z Suchego Lasu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extLst>
                  <a:ext uri="{0D108BD9-81ED-4DB2-BD59-A6C34878D82A}">
                    <a16:rowId xmlns:a16="http://schemas.microsoft.com/office/drawing/2014/main" val="382867491"/>
                  </a:ext>
                </a:extLst>
              </a:tr>
              <a:tr h="46677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Zielony Zakątek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Wspólnota Wolontariuszy Hospicyjnych "Ludzki gest" im. Jana Pawła II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extLst>
                  <a:ext uri="{0D108BD9-81ED-4DB2-BD59-A6C34878D82A}">
                    <a16:rowId xmlns:a16="http://schemas.microsoft.com/office/drawing/2014/main" val="3388441623"/>
                  </a:ext>
                </a:extLst>
              </a:tr>
              <a:tr h="46677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W wodzie i nad wodą - zajęcia edukacji ekologicznej dla dzieci i młodzieży z Suchego Lasu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Koło Gospodyń Wiejskich Złotniki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Miłośnicy wody w Suchym Lesie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extLst>
                  <a:ext uri="{0D108BD9-81ED-4DB2-BD59-A6C34878D82A}">
                    <a16:rowId xmlns:a16="http://schemas.microsoft.com/office/drawing/2014/main" val="3852719333"/>
                  </a:ext>
                </a:extLst>
              </a:tr>
              <a:tr h="26160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Integracja poprzez dbanie o zdrowie i środowisko</a:t>
                      </a:r>
                      <a:endParaRPr lang="pl-PL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Koło Gospodyń Wiejskich w Kiszewku Kiszewkowianki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extLst>
                  <a:ext uri="{0D108BD9-81ED-4DB2-BD59-A6C34878D82A}">
                    <a16:rowId xmlns:a16="http://schemas.microsoft.com/office/drawing/2014/main" val="3904229736"/>
                  </a:ext>
                </a:extLst>
              </a:tr>
              <a:tr h="26160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Na legendarnym szlaku Wiardunek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Koło Gospodyń Wiejskich w Wiardunkach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extLst>
                  <a:ext uri="{0D108BD9-81ED-4DB2-BD59-A6C34878D82A}">
                    <a16:rowId xmlns:a16="http://schemas.microsoft.com/office/drawing/2014/main" val="3581101787"/>
                  </a:ext>
                </a:extLst>
              </a:tr>
              <a:tr h="46677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PUSZKA LEPSZA NIŻ SŁOIK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MIEJSKO- GMINNY OŚRODEK KULTURY I REKREACJI W MUROWANEJ GOŚLINIE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ZAKONSERWOWANI</a:t>
                      </a:r>
                      <a:endParaRPr lang="pl-PL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extLst>
                  <a:ext uri="{0D108BD9-81ED-4DB2-BD59-A6C34878D82A}">
                    <a16:rowId xmlns:a16="http://schemas.microsoft.com/office/drawing/2014/main" val="1631156226"/>
                  </a:ext>
                </a:extLst>
              </a:tr>
              <a:tr h="26160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Trojanowo razem - smacznie - ekologicznie- tradycyjnie.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Koło Gospodyń Wiejskich w Trojanowie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extLst>
                  <a:ext uri="{0D108BD9-81ED-4DB2-BD59-A6C34878D82A}">
                    <a16:rowId xmlns:a16="http://schemas.microsoft.com/office/drawing/2014/main" val="1875928960"/>
                  </a:ext>
                </a:extLst>
              </a:tr>
              <a:tr h="26160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Zero Waste Gotuję nie marnuję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Stowarzyszenie AKTYWNI RAZEM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extLst>
                  <a:ext uri="{0D108BD9-81ED-4DB2-BD59-A6C34878D82A}">
                    <a16:rowId xmlns:a16="http://schemas.microsoft.com/office/drawing/2014/main" val="3540727087"/>
                  </a:ext>
                </a:extLst>
              </a:tr>
              <a:tr h="46677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KINO NA MIEJSCU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Gminny Ośrodek Kultury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Grupa teatralna działająca przy Gminnym Ośrodku Kultury w Ryczywole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extLst>
                  <a:ext uri="{0D108BD9-81ED-4DB2-BD59-A6C34878D82A}">
                    <a16:rowId xmlns:a16="http://schemas.microsoft.com/office/drawing/2014/main" val="3236667486"/>
                  </a:ext>
                </a:extLst>
              </a:tr>
              <a:tr h="26160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,,RUCH PO ZDROWIE"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Koło Gospodyń Wiejskich Kowalewko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extLst>
                  <a:ext uri="{0D108BD9-81ED-4DB2-BD59-A6C34878D82A}">
                    <a16:rowId xmlns:a16="http://schemas.microsoft.com/office/drawing/2014/main" val="975711191"/>
                  </a:ext>
                </a:extLst>
              </a:tr>
              <a:tr h="26160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STOP - Budzimy Dąbrówkę Leśna po COVID-19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Koło Gospodyń Wiejskich w Dąbrówce Leśnej Zaradni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extLst>
                  <a:ext uri="{0D108BD9-81ED-4DB2-BD59-A6C34878D82A}">
                    <a16:rowId xmlns:a16="http://schemas.microsoft.com/office/drawing/2014/main" val="3301905047"/>
                  </a:ext>
                </a:extLst>
              </a:tr>
              <a:tr h="46677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Promowanie zdrowego stylu życia poprzez aktywność ruchową - Nordic Walking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Koło Gospodyń i Gospodarzy Wiejskich w Boruchowie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Sekcja Nordic Walking Boruchowo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extLst>
                  <a:ext uri="{0D108BD9-81ED-4DB2-BD59-A6C34878D82A}">
                    <a16:rowId xmlns:a16="http://schemas.microsoft.com/office/drawing/2014/main" val="110587209"/>
                  </a:ext>
                </a:extLst>
              </a:tr>
              <a:tr h="261601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Ekologiczne przetwory na zimę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Koło Gospodyń Wiejskich KAMBUZA</a:t>
                      </a:r>
                      <a:endParaRPr lang="pl-PL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pl-PL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58" marR="11658" marT="11658" marB="0" anchor="b"/>
                </a:tc>
                <a:extLst>
                  <a:ext uri="{0D108BD9-81ED-4DB2-BD59-A6C34878D82A}">
                    <a16:rowId xmlns:a16="http://schemas.microsoft.com/office/drawing/2014/main" val="2910966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63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 thruBlk="1"/>
      </p:transition>
    </mc:Choice>
    <mc:Fallback xmlns="">
      <p:transition spd="slow">
        <p:fade thruBlk="1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Niebieskozielony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648</Words>
  <Application>Microsoft Office PowerPoint</Application>
  <PresentationFormat>Panoramiczny</PresentationFormat>
  <Paragraphs>84</Paragraphs>
  <Slides>44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Open Sans</vt:lpstr>
      <vt:lpstr>Office Theme</vt:lpstr>
      <vt:lpstr>Walne Zebranie Członków LGD Kraina Trzech Rzek  Działalność LGD w roku 2020</vt:lpstr>
      <vt:lpstr>Warsztat refleksyjny</vt:lpstr>
      <vt:lpstr>Działaj Lokalnie</vt:lpstr>
      <vt:lpstr>Rajd do  Śnieżycowego Jaru</vt:lpstr>
      <vt:lpstr>Zmiany funkcjonowania biura</vt:lpstr>
      <vt:lpstr>Prezentacja programu PowerPoint</vt:lpstr>
      <vt:lpstr>Działaj Lokalnie  Spotkania informacyjne</vt:lpstr>
      <vt:lpstr>Prezentacja programu PowerPoint</vt:lpstr>
      <vt:lpstr>Prezentacja programu PowerPoint</vt:lpstr>
      <vt:lpstr>Grantobiorcy działaj lokalnie</vt:lpstr>
      <vt:lpstr>Działaj Lokalnie  Szkolenia dla Grantobiorców</vt:lpstr>
      <vt:lpstr>Powitanie lata w Krainie Trzech Rzek</vt:lpstr>
      <vt:lpstr>Realizacja projektów Działaj Lokalnie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Plany na najbliższy czas</vt:lpstr>
      <vt:lpstr>Nabór na Granty w zakresie rozwijania niekomercyjnej i ogólnodostępnej infrastruktury rekreacyjnej</vt:lpstr>
      <vt:lpstr>Nabór na Remont Zabytków</vt:lpstr>
      <vt:lpstr>Planowane  projekty współpracy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Walne Zebranie Członków LGD Kraina Trzech Rzek  Działalność LGD w roku 2020</dc:title>
  <dc:creator>Magda Przystałowska</dc:creator>
  <cp:lastModifiedBy>Małgorzata Najdek</cp:lastModifiedBy>
  <cp:revision>2</cp:revision>
  <dcterms:created xsi:type="dcterms:W3CDTF">2020-09-19T10:06:06Z</dcterms:created>
  <dcterms:modified xsi:type="dcterms:W3CDTF">2020-09-21T07:13:38Z</dcterms:modified>
</cp:coreProperties>
</file>